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handoutMasterIdLst>
    <p:handoutMasterId r:id="rId27"/>
  </p:handoutMasterIdLst>
  <p:sldIdLst>
    <p:sldId id="256" r:id="rId2"/>
    <p:sldId id="257" r:id="rId3"/>
    <p:sldId id="258" r:id="rId4"/>
    <p:sldId id="259" r:id="rId5"/>
    <p:sldId id="260" r:id="rId6"/>
    <p:sldId id="261" r:id="rId7"/>
    <p:sldId id="262" r:id="rId8"/>
    <p:sldId id="263" r:id="rId9"/>
    <p:sldId id="264" r:id="rId10"/>
    <p:sldId id="265" r:id="rId11"/>
    <p:sldId id="279"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C372"/>
    <a:srgbClr val="F1A149"/>
    <a:srgbClr val="EE810A"/>
    <a:srgbClr val="581818"/>
    <a:srgbClr val="D86E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05" autoAdjust="0"/>
  </p:normalViewPr>
  <p:slideViewPr>
    <p:cSldViewPr>
      <p:cViewPr varScale="1">
        <p:scale>
          <a:sx n="93" d="100"/>
          <a:sy n="93" d="100"/>
        </p:scale>
        <p:origin x="212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312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10.xml.rels><?xml version="1.0" encoding="UTF-8" standalone="yes"?>
<Relationships xmlns="http://schemas.openxmlformats.org/package/2006/relationships"><Relationship Id="rId1" Type="http://schemas.openxmlformats.org/officeDocument/2006/relationships/image" Target="../media/image24.PNG"/></Relationships>
</file>

<file path=ppt/diagrams/_rels/data11.xml.rels><?xml version="1.0" encoding="UTF-8" standalone="yes"?>
<Relationships xmlns="http://schemas.openxmlformats.org/package/2006/relationships"><Relationship Id="rId2" Type="http://schemas.openxmlformats.org/officeDocument/2006/relationships/hyperlink" Target="http://www.wtamu.edu/student-support/mock-interviews.aspx" TargetMode="External"/><Relationship Id="rId1" Type="http://schemas.openxmlformats.org/officeDocument/2006/relationships/image" Target="../media/image25.png"/></Relationships>
</file>

<file path=ppt/diagrams/_rels/data13.xml.rels><?xml version="1.0" encoding="UTF-8" standalone="yes"?>
<Relationships xmlns="http://schemas.openxmlformats.org/package/2006/relationships"><Relationship Id="rId2" Type="http://schemas.openxmlformats.org/officeDocument/2006/relationships/hyperlink" Target="http://www.wtamu.edu/student-support/cs-stu-res_int_wkshp.aspx" TargetMode="External"/><Relationship Id="rId1" Type="http://schemas.openxmlformats.org/officeDocument/2006/relationships/hyperlink" Target="http://www.wtamu.edu/student-support/cs-handshake.aspx"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s://www.thebalancecareers.com/types-of-job-search-letters-with-examples-2060156" TargetMode="External"/></Relationships>
</file>

<file path=ppt/diagrams/_rels/data9.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24.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25.png"/></Relationships>
</file>

<file path=ppt/diagrams/_rels/drawing13.xml.rels><?xml version="1.0" encoding="UTF-8" standalone="yes"?>
<Relationships xmlns="http://schemas.openxmlformats.org/package/2006/relationships"><Relationship Id="rId2" Type="http://schemas.openxmlformats.org/officeDocument/2006/relationships/hyperlink" Target="http://www.wtamu.edu/student-support/cs-stu-res_int_wkshp.aspx" TargetMode="External"/><Relationship Id="rId1" Type="http://schemas.openxmlformats.org/officeDocument/2006/relationships/hyperlink" Target="http://www.wtamu.edu/student-support/cs-handshake.aspx"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www.thebalancecareers.com/types-of-job-search-letters-with-examples-2060156" TargetMode="External"/></Relationships>
</file>

<file path=ppt/diagrams/_rels/drawing9.xml.rels><?xml version="1.0" encoding="UTF-8" standalone="yes"?>
<Relationships xmlns="http://schemas.openxmlformats.org/package/2006/relationships"><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619B82-1511-41E3-9AA8-9D9C2B3EF01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B9DC143-D3DF-4FD5-BBB0-7B72B4D286B9}">
      <dgm:prSet phldrT="[Text]"/>
      <dgm:spPr/>
      <dgm:t>
        <a:bodyPr/>
        <a:lstStyle/>
        <a:p>
          <a:r>
            <a:rPr lang="en-US" dirty="0" smtClean="0"/>
            <a:t>Experience</a:t>
          </a:r>
          <a:endParaRPr lang="en-US" dirty="0"/>
        </a:p>
      </dgm:t>
    </dgm:pt>
    <dgm:pt modelId="{208E53B8-02C0-41CB-B823-3B1A663540B9}" type="parTrans" cxnId="{F86867BB-7583-478E-8154-2DA67EBA2AF5}">
      <dgm:prSet/>
      <dgm:spPr/>
      <dgm:t>
        <a:bodyPr/>
        <a:lstStyle/>
        <a:p>
          <a:endParaRPr lang="en-US"/>
        </a:p>
      </dgm:t>
    </dgm:pt>
    <dgm:pt modelId="{5FB235EB-BB61-441E-AA93-45283AE1573A}" type="sibTrans" cxnId="{F86867BB-7583-478E-8154-2DA67EBA2AF5}">
      <dgm:prSet/>
      <dgm:spPr/>
      <dgm:t>
        <a:bodyPr/>
        <a:lstStyle/>
        <a:p>
          <a:endParaRPr lang="en-US"/>
        </a:p>
      </dgm:t>
    </dgm:pt>
    <dgm:pt modelId="{D656538E-7FC4-4BCB-A2A1-CA042DA3C2C9}">
      <dgm:prSet phldrT="[Text]"/>
      <dgm:spPr/>
      <dgm:t>
        <a:bodyPr/>
        <a:lstStyle/>
        <a:p>
          <a:r>
            <a:rPr lang="en-US" dirty="0" smtClean="0"/>
            <a:t>Contacts</a:t>
          </a:r>
          <a:endParaRPr lang="en-US" dirty="0"/>
        </a:p>
      </dgm:t>
    </dgm:pt>
    <dgm:pt modelId="{20C84913-AAB5-4929-98EF-7ADD29BC158C}" type="parTrans" cxnId="{250BA3B9-18A8-4679-A8F5-CB338DD61DB2}">
      <dgm:prSet/>
      <dgm:spPr/>
      <dgm:t>
        <a:bodyPr/>
        <a:lstStyle/>
        <a:p>
          <a:endParaRPr lang="en-US"/>
        </a:p>
      </dgm:t>
    </dgm:pt>
    <dgm:pt modelId="{881D82BC-BF03-4662-91E6-D56EED96BE99}" type="sibTrans" cxnId="{250BA3B9-18A8-4679-A8F5-CB338DD61DB2}">
      <dgm:prSet/>
      <dgm:spPr/>
      <dgm:t>
        <a:bodyPr/>
        <a:lstStyle/>
        <a:p>
          <a:endParaRPr lang="en-US"/>
        </a:p>
      </dgm:t>
    </dgm:pt>
    <dgm:pt modelId="{7CCB6B88-2840-49C2-BEE0-DD8EE10C7CFE}">
      <dgm:prSet phldrT="[Text]"/>
      <dgm:spPr/>
      <dgm:t>
        <a:bodyPr/>
        <a:lstStyle/>
        <a:p>
          <a:r>
            <a:rPr lang="en-US" dirty="0" smtClean="0"/>
            <a:t>Career Confirmation</a:t>
          </a:r>
          <a:endParaRPr lang="en-US" dirty="0"/>
        </a:p>
      </dgm:t>
    </dgm:pt>
    <dgm:pt modelId="{5023F386-014C-4925-A38D-3BEF7B09028D}" type="parTrans" cxnId="{8A2AA721-3006-4B69-83E4-00A3D0D13B65}">
      <dgm:prSet/>
      <dgm:spPr/>
      <dgm:t>
        <a:bodyPr/>
        <a:lstStyle/>
        <a:p>
          <a:endParaRPr lang="en-US"/>
        </a:p>
      </dgm:t>
    </dgm:pt>
    <dgm:pt modelId="{985F88B7-83D4-495F-869C-41B4782D102C}" type="sibTrans" cxnId="{8A2AA721-3006-4B69-83E4-00A3D0D13B65}">
      <dgm:prSet/>
      <dgm:spPr/>
      <dgm:t>
        <a:bodyPr/>
        <a:lstStyle/>
        <a:p>
          <a:endParaRPr lang="en-US"/>
        </a:p>
      </dgm:t>
    </dgm:pt>
    <dgm:pt modelId="{50AD8435-2C59-493A-BFB7-F80FC45B50CA}">
      <dgm:prSet phldrT="[Text]"/>
      <dgm:spPr/>
      <dgm:t>
        <a:bodyPr/>
        <a:lstStyle/>
        <a:p>
          <a:r>
            <a:rPr lang="en-US" dirty="0" smtClean="0"/>
            <a:t>They make you more marketable</a:t>
          </a:r>
          <a:endParaRPr lang="en-US" dirty="0"/>
        </a:p>
      </dgm:t>
    </dgm:pt>
    <dgm:pt modelId="{B00C3633-6D9C-4D98-B333-708D4CEE49F0}" type="parTrans" cxnId="{19B2797F-DD14-46E0-B5C7-29010D38C813}">
      <dgm:prSet/>
      <dgm:spPr/>
      <dgm:t>
        <a:bodyPr/>
        <a:lstStyle/>
        <a:p>
          <a:endParaRPr lang="en-US"/>
        </a:p>
      </dgm:t>
    </dgm:pt>
    <dgm:pt modelId="{2396BEEA-2E39-4E5F-B74A-8BA80BF67FF8}" type="sibTrans" cxnId="{19B2797F-DD14-46E0-B5C7-29010D38C813}">
      <dgm:prSet/>
      <dgm:spPr/>
      <dgm:t>
        <a:bodyPr/>
        <a:lstStyle/>
        <a:p>
          <a:endParaRPr lang="en-US"/>
        </a:p>
      </dgm:t>
    </dgm:pt>
    <dgm:pt modelId="{F57ACA83-DA28-46DC-9D32-6EF0641E0C6D}">
      <dgm:prSet phldrT="[Text]"/>
      <dgm:spPr/>
      <dgm:t>
        <a:bodyPr/>
        <a:lstStyle/>
        <a:p>
          <a:r>
            <a:rPr lang="en-US" dirty="0" smtClean="0"/>
            <a:t>Can trump GPA and major</a:t>
          </a:r>
          <a:endParaRPr lang="en-US" dirty="0"/>
        </a:p>
      </dgm:t>
    </dgm:pt>
    <dgm:pt modelId="{24CBC49E-0507-46D5-B1D1-0405DD2D9E75}" type="parTrans" cxnId="{90769F8C-2B89-455D-84D3-3CC4F817137E}">
      <dgm:prSet/>
      <dgm:spPr/>
      <dgm:t>
        <a:bodyPr/>
        <a:lstStyle/>
        <a:p>
          <a:endParaRPr lang="en-US"/>
        </a:p>
      </dgm:t>
    </dgm:pt>
    <dgm:pt modelId="{14BF1337-7F6C-4EE2-A0FE-DBCC12201292}" type="sibTrans" cxnId="{90769F8C-2B89-455D-84D3-3CC4F817137E}">
      <dgm:prSet/>
      <dgm:spPr/>
      <dgm:t>
        <a:bodyPr/>
        <a:lstStyle/>
        <a:p>
          <a:endParaRPr lang="en-US"/>
        </a:p>
      </dgm:t>
    </dgm:pt>
    <dgm:pt modelId="{8B19D0F6-4C6B-460E-AF8A-731C5C92BC77}" type="pres">
      <dgm:prSet presAssocID="{A9619B82-1511-41E3-9AA8-9D9C2B3EF017}" presName="diagram" presStyleCnt="0">
        <dgm:presLayoutVars>
          <dgm:dir/>
          <dgm:resizeHandles val="exact"/>
        </dgm:presLayoutVars>
      </dgm:prSet>
      <dgm:spPr/>
      <dgm:t>
        <a:bodyPr/>
        <a:lstStyle/>
        <a:p>
          <a:endParaRPr lang="en-US"/>
        </a:p>
      </dgm:t>
    </dgm:pt>
    <dgm:pt modelId="{FF443787-5E8A-4E00-A74E-0699BD3FD247}" type="pres">
      <dgm:prSet presAssocID="{6B9DC143-D3DF-4FD5-BBB0-7B72B4D286B9}" presName="node" presStyleLbl="node1" presStyleIdx="0" presStyleCnt="5">
        <dgm:presLayoutVars>
          <dgm:bulletEnabled val="1"/>
        </dgm:presLayoutVars>
      </dgm:prSet>
      <dgm:spPr/>
      <dgm:t>
        <a:bodyPr/>
        <a:lstStyle/>
        <a:p>
          <a:endParaRPr lang="en-US"/>
        </a:p>
      </dgm:t>
    </dgm:pt>
    <dgm:pt modelId="{9984B559-A652-4F90-9511-33B81E920E2B}" type="pres">
      <dgm:prSet presAssocID="{5FB235EB-BB61-441E-AA93-45283AE1573A}" presName="sibTrans" presStyleCnt="0"/>
      <dgm:spPr/>
    </dgm:pt>
    <dgm:pt modelId="{43933DBA-535A-478A-8DC9-8141417986C9}" type="pres">
      <dgm:prSet presAssocID="{D656538E-7FC4-4BCB-A2A1-CA042DA3C2C9}" presName="node" presStyleLbl="node1" presStyleIdx="1" presStyleCnt="5">
        <dgm:presLayoutVars>
          <dgm:bulletEnabled val="1"/>
        </dgm:presLayoutVars>
      </dgm:prSet>
      <dgm:spPr/>
      <dgm:t>
        <a:bodyPr/>
        <a:lstStyle/>
        <a:p>
          <a:endParaRPr lang="en-US"/>
        </a:p>
      </dgm:t>
    </dgm:pt>
    <dgm:pt modelId="{B4B86B52-D184-488F-B304-F3F0CAAA65F9}" type="pres">
      <dgm:prSet presAssocID="{881D82BC-BF03-4662-91E6-D56EED96BE99}" presName="sibTrans" presStyleCnt="0"/>
      <dgm:spPr/>
    </dgm:pt>
    <dgm:pt modelId="{6D0AEF6F-40DF-47DB-A720-FE69268A8951}" type="pres">
      <dgm:prSet presAssocID="{7CCB6B88-2840-49C2-BEE0-DD8EE10C7CFE}" presName="node" presStyleLbl="node1" presStyleIdx="2" presStyleCnt="5">
        <dgm:presLayoutVars>
          <dgm:bulletEnabled val="1"/>
        </dgm:presLayoutVars>
      </dgm:prSet>
      <dgm:spPr/>
      <dgm:t>
        <a:bodyPr/>
        <a:lstStyle/>
        <a:p>
          <a:endParaRPr lang="en-US"/>
        </a:p>
      </dgm:t>
    </dgm:pt>
    <dgm:pt modelId="{00C5156F-8FD1-4CED-B3A7-76307FC5FE62}" type="pres">
      <dgm:prSet presAssocID="{985F88B7-83D4-495F-869C-41B4782D102C}" presName="sibTrans" presStyleCnt="0"/>
      <dgm:spPr/>
    </dgm:pt>
    <dgm:pt modelId="{C13839DA-74FA-4A44-83D7-211EA198200A}" type="pres">
      <dgm:prSet presAssocID="{50AD8435-2C59-493A-BFB7-F80FC45B50CA}" presName="node" presStyleLbl="node1" presStyleIdx="3" presStyleCnt="5">
        <dgm:presLayoutVars>
          <dgm:bulletEnabled val="1"/>
        </dgm:presLayoutVars>
      </dgm:prSet>
      <dgm:spPr/>
      <dgm:t>
        <a:bodyPr/>
        <a:lstStyle/>
        <a:p>
          <a:endParaRPr lang="en-US"/>
        </a:p>
      </dgm:t>
    </dgm:pt>
    <dgm:pt modelId="{0CB6F350-6616-46A9-81AD-D71AD47E467C}" type="pres">
      <dgm:prSet presAssocID="{2396BEEA-2E39-4E5F-B74A-8BA80BF67FF8}" presName="sibTrans" presStyleCnt="0"/>
      <dgm:spPr/>
    </dgm:pt>
    <dgm:pt modelId="{AA260700-35A4-457D-A964-12799EE48262}" type="pres">
      <dgm:prSet presAssocID="{F57ACA83-DA28-46DC-9D32-6EF0641E0C6D}" presName="node" presStyleLbl="node1" presStyleIdx="4" presStyleCnt="5">
        <dgm:presLayoutVars>
          <dgm:bulletEnabled val="1"/>
        </dgm:presLayoutVars>
      </dgm:prSet>
      <dgm:spPr/>
      <dgm:t>
        <a:bodyPr/>
        <a:lstStyle/>
        <a:p>
          <a:endParaRPr lang="en-US"/>
        </a:p>
      </dgm:t>
    </dgm:pt>
  </dgm:ptLst>
  <dgm:cxnLst>
    <dgm:cxn modelId="{90769F8C-2B89-455D-84D3-3CC4F817137E}" srcId="{A9619B82-1511-41E3-9AA8-9D9C2B3EF017}" destId="{F57ACA83-DA28-46DC-9D32-6EF0641E0C6D}" srcOrd="4" destOrd="0" parTransId="{24CBC49E-0507-46D5-B1D1-0405DD2D9E75}" sibTransId="{14BF1337-7F6C-4EE2-A0FE-DBCC12201292}"/>
    <dgm:cxn modelId="{6AED6DA5-7ACA-44FD-ACF9-C7156788FE7E}" type="presOf" srcId="{A9619B82-1511-41E3-9AA8-9D9C2B3EF017}" destId="{8B19D0F6-4C6B-460E-AF8A-731C5C92BC77}" srcOrd="0" destOrd="0" presId="urn:microsoft.com/office/officeart/2005/8/layout/default"/>
    <dgm:cxn modelId="{D418C718-0F83-4FB2-811A-955DA7819F52}" type="presOf" srcId="{7CCB6B88-2840-49C2-BEE0-DD8EE10C7CFE}" destId="{6D0AEF6F-40DF-47DB-A720-FE69268A8951}" srcOrd="0" destOrd="0" presId="urn:microsoft.com/office/officeart/2005/8/layout/default"/>
    <dgm:cxn modelId="{F86867BB-7583-478E-8154-2DA67EBA2AF5}" srcId="{A9619B82-1511-41E3-9AA8-9D9C2B3EF017}" destId="{6B9DC143-D3DF-4FD5-BBB0-7B72B4D286B9}" srcOrd="0" destOrd="0" parTransId="{208E53B8-02C0-41CB-B823-3B1A663540B9}" sibTransId="{5FB235EB-BB61-441E-AA93-45283AE1573A}"/>
    <dgm:cxn modelId="{19B2797F-DD14-46E0-B5C7-29010D38C813}" srcId="{A9619B82-1511-41E3-9AA8-9D9C2B3EF017}" destId="{50AD8435-2C59-493A-BFB7-F80FC45B50CA}" srcOrd="3" destOrd="0" parTransId="{B00C3633-6D9C-4D98-B333-708D4CEE49F0}" sibTransId="{2396BEEA-2E39-4E5F-B74A-8BA80BF67FF8}"/>
    <dgm:cxn modelId="{8A2AA721-3006-4B69-83E4-00A3D0D13B65}" srcId="{A9619B82-1511-41E3-9AA8-9D9C2B3EF017}" destId="{7CCB6B88-2840-49C2-BEE0-DD8EE10C7CFE}" srcOrd="2" destOrd="0" parTransId="{5023F386-014C-4925-A38D-3BEF7B09028D}" sibTransId="{985F88B7-83D4-495F-869C-41B4782D102C}"/>
    <dgm:cxn modelId="{9126F488-A8E6-4B55-BAB9-ADAA4461A541}" type="presOf" srcId="{50AD8435-2C59-493A-BFB7-F80FC45B50CA}" destId="{C13839DA-74FA-4A44-83D7-211EA198200A}" srcOrd="0" destOrd="0" presId="urn:microsoft.com/office/officeart/2005/8/layout/default"/>
    <dgm:cxn modelId="{D524A669-B07C-4D88-B299-22874CA1160F}" type="presOf" srcId="{6B9DC143-D3DF-4FD5-BBB0-7B72B4D286B9}" destId="{FF443787-5E8A-4E00-A74E-0699BD3FD247}" srcOrd="0" destOrd="0" presId="urn:microsoft.com/office/officeart/2005/8/layout/default"/>
    <dgm:cxn modelId="{E2A9DD8F-C7CD-4B58-828E-8EF5DCB21476}" type="presOf" srcId="{D656538E-7FC4-4BCB-A2A1-CA042DA3C2C9}" destId="{43933DBA-535A-478A-8DC9-8141417986C9}" srcOrd="0" destOrd="0" presId="urn:microsoft.com/office/officeart/2005/8/layout/default"/>
    <dgm:cxn modelId="{250BA3B9-18A8-4679-A8F5-CB338DD61DB2}" srcId="{A9619B82-1511-41E3-9AA8-9D9C2B3EF017}" destId="{D656538E-7FC4-4BCB-A2A1-CA042DA3C2C9}" srcOrd="1" destOrd="0" parTransId="{20C84913-AAB5-4929-98EF-7ADD29BC158C}" sibTransId="{881D82BC-BF03-4662-91E6-D56EED96BE99}"/>
    <dgm:cxn modelId="{8D360C75-C3EB-4AAC-8331-A3CE6C9F7E13}" type="presOf" srcId="{F57ACA83-DA28-46DC-9D32-6EF0641E0C6D}" destId="{AA260700-35A4-457D-A964-12799EE48262}" srcOrd="0" destOrd="0" presId="urn:microsoft.com/office/officeart/2005/8/layout/default"/>
    <dgm:cxn modelId="{F2233FFA-AA8A-4312-A8E4-DB760F6A2224}" type="presParOf" srcId="{8B19D0F6-4C6B-460E-AF8A-731C5C92BC77}" destId="{FF443787-5E8A-4E00-A74E-0699BD3FD247}" srcOrd="0" destOrd="0" presId="urn:microsoft.com/office/officeart/2005/8/layout/default"/>
    <dgm:cxn modelId="{D70146E7-8CDA-4125-BC90-22CD0135BECA}" type="presParOf" srcId="{8B19D0F6-4C6B-460E-AF8A-731C5C92BC77}" destId="{9984B559-A652-4F90-9511-33B81E920E2B}" srcOrd="1" destOrd="0" presId="urn:microsoft.com/office/officeart/2005/8/layout/default"/>
    <dgm:cxn modelId="{48957C7A-C86C-4A2A-9209-406928A484F8}" type="presParOf" srcId="{8B19D0F6-4C6B-460E-AF8A-731C5C92BC77}" destId="{43933DBA-535A-478A-8DC9-8141417986C9}" srcOrd="2" destOrd="0" presId="urn:microsoft.com/office/officeart/2005/8/layout/default"/>
    <dgm:cxn modelId="{E03E4A96-57F8-4C61-8791-872B9E23C6CD}" type="presParOf" srcId="{8B19D0F6-4C6B-460E-AF8A-731C5C92BC77}" destId="{B4B86B52-D184-488F-B304-F3F0CAAA65F9}" srcOrd="3" destOrd="0" presId="urn:microsoft.com/office/officeart/2005/8/layout/default"/>
    <dgm:cxn modelId="{2F1CD9C5-749B-4B63-9943-855C4FEC8DF5}" type="presParOf" srcId="{8B19D0F6-4C6B-460E-AF8A-731C5C92BC77}" destId="{6D0AEF6F-40DF-47DB-A720-FE69268A8951}" srcOrd="4" destOrd="0" presId="urn:microsoft.com/office/officeart/2005/8/layout/default"/>
    <dgm:cxn modelId="{17C9CDA3-F026-4C3A-9D8B-D5BD2DC7FC72}" type="presParOf" srcId="{8B19D0F6-4C6B-460E-AF8A-731C5C92BC77}" destId="{00C5156F-8FD1-4CED-B3A7-76307FC5FE62}" srcOrd="5" destOrd="0" presId="urn:microsoft.com/office/officeart/2005/8/layout/default"/>
    <dgm:cxn modelId="{9615CBE7-7113-40CA-9A1E-D0061B8AAD7B}" type="presParOf" srcId="{8B19D0F6-4C6B-460E-AF8A-731C5C92BC77}" destId="{C13839DA-74FA-4A44-83D7-211EA198200A}" srcOrd="6" destOrd="0" presId="urn:microsoft.com/office/officeart/2005/8/layout/default"/>
    <dgm:cxn modelId="{371AD4AE-AE82-4D31-96B7-4AACD0C60CA1}" type="presParOf" srcId="{8B19D0F6-4C6B-460E-AF8A-731C5C92BC77}" destId="{0CB6F350-6616-46A9-81AD-D71AD47E467C}" srcOrd="7" destOrd="0" presId="urn:microsoft.com/office/officeart/2005/8/layout/default"/>
    <dgm:cxn modelId="{A717E57A-941F-474A-8F03-311BFE7F9613}" type="presParOf" srcId="{8B19D0F6-4C6B-460E-AF8A-731C5C92BC77}" destId="{AA260700-35A4-457D-A964-12799EE48262}" srcOrd="8" destOrd="0" presId="urn:microsoft.com/office/officeart/2005/8/layout/default"/>
  </dgm:cxnLst>
  <dgm:b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E631267-B2BC-433B-962F-1657E28D6AE5}"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n-US"/>
        </a:p>
      </dgm:t>
    </dgm:pt>
    <dgm:pt modelId="{BD0932D1-EF0D-460C-AB3D-FFDE4F319FAC}">
      <dgm:prSet phldrT="[Text]"/>
      <dgm:spPr/>
      <dgm:t>
        <a:bodyPr/>
        <a:lstStyle/>
        <a:p>
          <a:r>
            <a:rPr lang="en-US" dirty="0" smtClean="0"/>
            <a:t>Upload Your Resume onto Handshake</a:t>
          </a:r>
          <a:endParaRPr lang="en-US" dirty="0"/>
        </a:p>
      </dgm:t>
    </dgm:pt>
    <dgm:pt modelId="{B583433C-45EE-4F95-8AB9-A88315E62D4B}" type="parTrans" cxnId="{A48BFBE7-7DC2-42B8-A349-638CA1FACFDE}">
      <dgm:prSet/>
      <dgm:spPr/>
      <dgm:t>
        <a:bodyPr/>
        <a:lstStyle/>
        <a:p>
          <a:endParaRPr lang="en-US"/>
        </a:p>
      </dgm:t>
    </dgm:pt>
    <dgm:pt modelId="{FCC78F6A-FC9E-4955-8F72-8AF94D2A299D}" type="sibTrans" cxnId="{A48BFBE7-7DC2-42B8-A349-638CA1FACFDE}">
      <dgm:prSet/>
      <dgm:spPr/>
      <dgm:t>
        <a:bodyPr/>
        <a:lstStyle/>
        <a:p>
          <a:endParaRPr lang="en-US"/>
        </a:p>
      </dgm:t>
    </dgm:pt>
    <dgm:pt modelId="{5B0FEB54-5D6C-4CD1-81C7-984F99FBF3D2}" type="pres">
      <dgm:prSet presAssocID="{5E631267-B2BC-433B-962F-1657E28D6AE5}" presName="Name0" presStyleCnt="0">
        <dgm:presLayoutVars>
          <dgm:chMax/>
          <dgm:chPref/>
          <dgm:dir/>
        </dgm:presLayoutVars>
      </dgm:prSet>
      <dgm:spPr/>
      <dgm:t>
        <a:bodyPr/>
        <a:lstStyle/>
        <a:p>
          <a:endParaRPr lang="en-US"/>
        </a:p>
      </dgm:t>
    </dgm:pt>
    <dgm:pt modelId="{4633772C-391C-42E0-B3B6-C86E0600ED02}" type="pres">
      <dgm:prSet presAssocID="{BD0932D1-EF0D-460C-AB3D-FFDE4F319FAC}" presName="composite" presStyleCnt="0">
        <dgm:presLayoutVars>
          <dgm:chMax/>
          <dgm:chPref/>
        </dgm:presLayoutVars>
      </dgm:prSet>
      <dgm:spPr/>
    </dgm:pt>
    <dgm:pt modelId="{90A1D3EA-AE5E-4833-B1AE-7B1E3BE44E2A}" type="pres">
      <dgm:prSet presAssocID="{BD0932D1-EF0D-460C-AB3D-FFDE4F319FAC}" presName="Image" presStyleLbl="bgImgPlace1" presStyleIdx="0" presStyleCnt="1" custScaleX="100986" custScaleY="97928"/>
      <dgm:spPr>
        <a:blipFill>
          <a:blip xmlns:r="http://schemas.openxmlformats.org/officeDocument/2006/relationships" r:embed="rId1">
            <a:extLst>
              <a:ext uri="{28A0092B-C50C-407E-A947-70E740481C1C}">
                <a14:useLocalDpi xmlns:a14="http://schemas.microsoft.com/office/drawing/2010/main" val="0"/>
              </a:ext>
            </a:extLst>
          </a:blip>
          <a:srcRect/>
          <a:stretch>
            <a:fillRect t="-35000" b="-35000"/>
          </a:stretch>
        </a:blipFill>
      </dgm:spPr>
    </dgm:pt>
    <dgm:pt modelId="{9DCF3294-D0DA-4E38-9FDA-3D503D52C6E2}" type="pres">
      <dgm:prSet presAssocID="{BD0932D1-EF0D-460C-AB3D-FFDE4F319FAC}" presName="ParentText" presStyleLbl="revTx" presStyleIdx="0" presStyleCnt="1">
        <dgm:presLayoutVars>
          <dgm:chMax val="0"/>
          <dgm:chPref val="0"/>
          <dgm:bulletEnabled val="1"/>
        </dgm:presLayoutVars>
      </dgm:prSet>
      <dgm:spPr/>
      <dgm:t>
        <a:bodyPr/>
        <a:lstStyle/>
        <a:p>
          <a:endParaRPr lang="en-US"/>
        </a:p>
      </dgm:t>
    </dgm:pt>
    <dgm:pt modelId="{CF5080CE-EF37-436E-85B3-4F41F9387949}" type="pres">
      <dgm:prSet presAssocID="{BD0932D1-EF0D-460C-AB3D-FFDE4F319FAC}" presName="tlFrame" presStyleLbl="node1" presStyleIdx="0" presStyleCnt="4"/>
      <dgm:spPr/>
    </dgm:pt>
    <dgm:pt modelId="{C9E8C193-E2D2-441D-A364-D7665B6493F8}" type="pres">
      <dgm:prSet presAssocID="{BD0932D1-EF0D-460C-AB3D-FFDE4F319FAC}" presName="trFrame" presStyleLbl="node1" presStyleIdx="1" presStyleCnt="4"/>
      <dgm:spPr/>
    </dgm:pt>
    <dgm:pt modelId="{F7571ACB-99DC-4368-937A-FB890F486E9D}" type="pres">
      <dgm:prSet presAssocID="{BD0932D1-EF0D-460C-AB3D-FFDE4F319FAC}" presName="blFrame" presStyleLbl="node1" presStyleIdx="2" presStyleCnt="4"/>
      <dgm:spPr/>
    </dgm:pt>
    <dgm:pt modelId="{0C6A8441-5874-45DD-8A3D-C99A2455357C}" type="pres">
      <dgm:prSet presAssocID="{BD0932D1-EF0D-460C-AB3D-FFDE4F319FAC}" presName="brFrame" presStyleLbl="node1" presStyleIdx="3" presStyleCnt="4"/>
      <dgm:spPr/>
    </dgm:pt>
  </dgm:ptLst>
  <dgm:cxnLst>
    <dgm:cxn modelId="{8B832AB5-3966-4BED-8411-D523DBE0721E}" type="presOf" srcId="{5E631267-B2BC-433B-962F-1657E28D6AE5}" destId="{5B0FEB54-5D6C-4CD1-81C7-984F99FBF3D2}" srcOrd="0" destOrd="0" presId="urn:microsoft.com/office/officeart/2009/3/layout/FramedTextPicture"/>
    <dgm:cxn modelId="{A48BFBE7-7DC2-42B8-A349-638CA1FACFDE}" srcId="{5E631267-B2BC-433B-962F-1657E28D6AE5}" destId="{BD0932D1-EF0D-460C-AB3D-FFDE4F319FAC}" srcOrd="0" destOrd="0" parTransId="{B583433C-45EE-4F95-8AB9-A88315E62D4B}" sibTransId="{FCC78F6A-FC9E-4955-8F72-8AF94D2A299D}"/>
    <dgm:cxn modelId="{84A7AE59-218A-4664-B521-0C185BA5090D}" type="presOf" srcId="{BD0932D1-EF0D-460C-AB3D-FFDE4F319FAC}" destId="{9DCF3294-D0DA-4E38-9FDA-3D503D52C6E2}" srcOrd="0" destOrd="0" presId="urn:microsoft.com/office/officeart/2009/3/layout/FramedTextPicture"/>
    <dgm:cxn modelId="{AF6D3F61-A884-4B0D-8A19-50672CD9B234}" type="presParOf" srcId="{5B0FEB54-5D6C-4CD1-81C7-984F99FBF3D2}" destId="{4633772C-391C-42E0-B3B6-C86E0600ED02}" srcOrd="0" destOrd="0" presId="urn:microsoft.com/office/officeart/2009/3/layout/FramedTextPicture"/>
    <dgm:cxn modelId="{80F0DC04-9C00-4064-BC2F-E268A4EEAA69}" type="presParOf" srcId="{4633772C-391C-42E0-B3B6-C86E0600ED02}" destId="{90A1D3EA-AE5E-4833-B1AE-7B1E3BE44E2A}" srcOrd="0" destOrd="0" presId="urn:microsoft.com/office/officeart/2009/3/layout/FramedTextPicture"/>
    <dgm:cxn modelId="{E06A045F-D960-42A0-97C1-2E780C720682}" type="presParOf" srcId="{4633772C-391C-42E0-B3B6-C86E0600ED02}" destId="{9DCF3294-D0DA-4E38-9FDA-3D503D52C6E2}" srcOrd="1" destOrd="0" presId="urn:microsoft.com/office/officeart/2009/3/layout/FramedTextPicture"/>
    <dgm:cxn modelId="{2041281E-EA4C-4C06-8830-851F78299AE5}" type="presParOf" srcId="{4633772C-391C-42E0-B3B6-C86E0600ED02}" destId="{CF5080CE-EF37-436E-85B3-4F41F9387949}" srcOrd="2" destOrd="0" presId="urn:microsoft.com/office/officeart/2009/3/layout/FramedTextPicture"/>
    <dgm:cxn modelId="{D3A24C2E-0D5E-4F9B-8DAF-DA5B784D0182}" type="presParOf" srcId="{4633772C-391C-42E0-B3B6-C86E0600ED02}" destId="{C9E8C193-E2D2-441D-A364-D7665B6493F8}" srcOrd="3" destOrd="0" presId="urn:microsoft.com/office/officeart/2009/3/layout/FramedTextPicture"/>
    <dgm:cxn modelId="{DFD1AD55-3482-4CB9-9592-FBDCF75D917A}" type="presParOf" srcId="{4633772C-391C-42E0-B3B6-C86E0600ED02}" destId="{F7571ACB-99DC-4368-937A-FB890F486E9D}" srcOrd="4" destOrd="0" presId="urn:microsoft.com/office/officeart/2009/3/layout/FramedTextPicture"/>
    <dgm:cxn modelId="{49880EFD-0EAF-40E0-8F4C-9917636E51A9}" type="presParOf" srcId="{4633772C-391C-42E0-B3B6-C86E0600ED02}" destId="{0C6A8441-5874-45DD-8A3D-C99A2455357C}" srcOrd="5" destOrd="0" presId="urn:microsoft.com/office/officeart/2009/3/layout/FramedText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DD842CC-1373-4885-92A4-B365044D616D}"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n-US"/>
        </a:p>
      </dgm:t>
    </dgm:pt>
    <dgm:pt modelId="{A8C7C9B8-A797-4749-A940-572FC53FE42C}">
      <dgm:prSet phldrT="[Text]"/>
      <dgm:spPr/>
      <dgm:t>
        <a:bodyPr/>
        <a:lstStyle/>
        <a:p>
          <a:r>
            <a:rPr lang="en-US" dirty="0" smtClean="0"/>
            <a:t>Develop Your Interviewing Skills</a:t>
          </a:r>
          <a:endParaRPr lang="en-US" dirty="0"/>
        </a:p>
      </dgm:t>
    </dgm:pt>
    <dgm:pt modelId="{1CB782FB-2EFE-4338-BCA2-95965320E3AA}" type="parTrans" cxnId="{D14C6CE2-8D89-4520-AAA8-3BC0512D80FC}">
      <dgm:prSet/>
      <dgm:spPr/>
      <dgm:t>
        <a:bodyPr/>
        <a:lstStyle/>
        <a:p>
          <a:endParaRPr lang="en-US"/>
        </a:p>
      </dgm:t>
    </dgm:pt>
    <dgm:pt modelId="{03A73E48-B021-438F-A39C-7F189BFF064C}" type="sibTrans" cxnId="{D14C6CE2-8D89-4520-AAA8-3BC0512D80FC}">
      <dgm:prSet/>
      <dgm:spPr/>
      <dgm:t>
        <a:bodyPr/>
        <a:lstStyle/>
        <a:p>
          <a:endParaRPr lang="en-US"/>
        </a:p>
      </dgm:t>
    </dgm:pt>
    <dgm:pt modelId="{B95BE8D4-00F6-4727-B8BC-7B12BB6A8D30}" type="pres">
      <dgm:prSet presAssocID="{EDD842CC-1373-4885-92A4-B365044D616D}" presName="Name0" presStyleCnt="0">
        <dgm:presLayoutVars>
          <dgm:chMax/>
          <dgm:chPref/>
          <dgm:dir/>
        </dgm:presLayoutVars>
      </dgm:prSet>
      <dgm:spPr/>
      <dgm:t>
        <a:bodyPr/>
        <a:lstStyle/>
        <a:p>
          <a:endParaRPr lang="en-US"/>
        </a:p>
      </dgm:t>
    </dgm:pt>
    <dgm:pt modelId="{783C79DA-64A1-4423-BECB-9C3E3C4E48F5}" type="pres">
      <dgm:prSet presAssocID="{A8C7C9B8-A797-4749-A940-572FC53FE42C}" presName="composite" presStyleCnt="0">
        <dgm:presLayoutVars>
          <dgm:chMax/>
          <dgm:chPref/>
        </dgm:presLayoutVars>
      </dgm:prSet>
      <dgm:spPr/>
    </dgm:pt>
    <dgm:pt modelId="{BF108049-A769-4A62-A285-F54FD715EA58}" type="pres">
      <dgm:prSet presAssocID="{A8C7C9B8-A797-4749-A940-572FC53FE42C}" presName="Image"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extLst>
        <a:ext uri="{E40237B7-FDA0-4F09-8148-C483321AD2D9}">
          <dgm14:cNvPr xmlns:dgm14="http://schemas.microsoft.com/office/drawing/2010/diagram" id="0" name="">
            <a:hlinkClick xmlns:r="http://schemas.openxmlformats.org/officeDocument/2006/relationships" r:id="rId2"/>
          </dgm14:cNvPr>
        </a:ext>
      </dgm:extLst>
    </dgm:pt>
    <dgm:pt modelId="{32DCE667-63D3-40F1-8769-D40025AD6CA2}" type="pres">
      <dgm:prSet presAssocID="{A8C7C9B8-A797-4749-A940-572FC53FE42C}" presName="ParentText" presStyleLbl="revTx" presStyleIdx="0" presStyleCnt="1">
        <dgm:presLayoutVars>
          <dgm:chMax val="0"/>
          <dgm:chPref val="0"/>
          <dgm:bulletEnabled val="1"/>
        </dgm:presLayoutVars>
      </dgm:prSet>
      <dgm:spPr/>
      <dgm:t>
        <a:bodyPr/>
        <a:lstStyle/>
        <a:p>
          <a:endParaRPr lang="en-US"/>
        </a:p>
      </dgm:t>
    </dgm:pt>
    <dgm:pt modelId="{FD29F487-ACC0-41F1-8096-1A1B9CA0D636}" type="pres">
      <dgm:prSet presAssocID="{A8C7C9B8-A797-4749-A940-572FC53FE42C}" presName="tlFrame" presStyleLbl="node1" presStyleIdx="0" presStyleCnt="4"/>
      <dgm:spPr/>
    </dgm:pt>
    <dgm:pt modelId="{CB6AF57C-273A-489D-9BCB-1BAE9BB78E6C}" type="pres">
      <dgm:prSet presAssocID="{A8C7C9B8-A797-4749-A940-572FC53FE42C}" presName="trFrame" presStyleLbl="node1" presStyleIdx="1" presStyleCnt="4"/>
      <dgm:spPr/>
    </dgm:pt>
    <dgm:pt modelId="{30CA03C8-8DEA-4C13-B2A9-A9D481911A77}" type="pres">
      <dgm:prSet presAssocID="{A8C7C9B8-A797-4749-A940-572FC53FE42C}" presName="blFrame" presStyleLbl="node1" presStyleIdx="2" presStyleCnt="4"/>
      <dgm:spPr/>
    </dgm:pt>
    <dgm:pt modelId="{37893C84-CDD5-41D5-920F-C86FF7FCF4DD}" type="pres">
      <dgm:prSet presAssocID="{A8C7C9B8-A797-4749-A940-572FC53FE42C}" presName="brFrame" presStyleLbl="node1" presStyleIdx="3" presStyleCnt="4"/>
      <dgm:spPr/>
    </dgm:pt>
  </dgm:ptLst>
  <dgm:cxnLst>
    <dgm:cxn modelId="{9D6422D0-B191-4510-A025-C754455DF89B}" type="presOf" srcId="{A8C7C9B8-A797-4749-A940-572FC53FE42C}" destId="{32DCE667-63D3-40F1-8769-D40025AD6CA2}" srcOrd="0" destOrd="0" presId="urn:microsoft.com/office/officeart/2009/3/layout/FramedTextPicture"/>
    <dgm:cxn modelId="{D14C6CE2-8D89-4520-AAA8-3BC0512D80FC}" srcId="{EDD842CC-1373-4885-92A4-B365044D616D}" destId="{A8C7C9B8-A797-4749-A940-572FC53FE42C}" srcOrd="0" destOrd="0" parTransId="{1CB782FB-2EFE-4338-BCA2-95965320E3AA}" sibTransId="{03A73E48-B021-438F-A39C-7F189BFF064C}"/>
    <dgm:cxn modelId="{2BFFB5C0-4D3A-4BC5-B018-6BE36FD74F70}" type="presOf" srcId="{EDD842CC-1373-4885-92A4-B365044D616D}" destId="{B95BE8D4-00F6-4727-B8BC-7B12BB6A8D30}" srcOrd="0" destOrd="0" presId="urn:microsoft.com/office/officeart/2009/3/layout/FramedTextPicture"/>
    <dgm:cxn modelId="{BE79A065-CEE7-4C8B-80AE-6DC116FD73F4}" type="presParOf" srcId="{B95BE8D4-00F6-4727-B8BC-7B12BB6A8D30}" destId="{783C79DA-64A1-4423-BECB-9C3E3C4E48F5}" srcOrd="0" destOrd="0" presId="urn:microsoft.com/office/officeart/2009/3/layout/FramedTextPicture"/>
    <dgm:cxn modelId="{A5F47EAB-39D9-4659-B01C-A3A9CF8CEED1}" type="presParOf" srcId="{783C79DA-64A1-4423-BECB-9C3E3C4E48F5}" destId="{BF108049-A769-4A62-A285-F54FD715EA58}" srcOrd="0" destOrd="0" presId="urn:microsoft.com/office/officeart/2009/3/layout/FramedTextPicture"/>
    <dgm:cxn modelId="{CFDD9D58-20FD-46E8-87DF-B30D83679DE1}" type="presParOf" srcId="{783C79DA-64A1-4423-BECB-9C3E3C4E48F5}" destId="{32DCE667-63D3-40F1-8769-D40025AD6CA2}" srcOrd="1" destOrd="0" presId="urn:microsoft.com/office/officeart/2009/3/layout/FramedTextPicture"/>
    <dgm:cxn modelId="{4652243F-0D14-4487-AC07-760736644C58}" type="presParOf" srcId="{783C79DA-64A1-4423-BECB-9C3E3C4E48F5}" destId="{FD29F487-ACC0-41F1-8096-1A1B9CA0D636}" srcOrd="2" destOrd="0" presId="urn:microsoft.com/office/officeart/2009/3/layout/FramedTextPicture"/>
    <dgm:cxn modelId="{EB935A82-CA1F-4B0C-A788-C3E57834F1B1}" type="presParOf" srcId="{783C79DA-64A1-4423-BECB-9C3E3C4E48F5}" destId="{CB6AF57C-273A-489D-9BCB-1BAE9BB78E6C}" srcOrd="3" destOrd="0" presId="urn:microsoft.com/office/officeart/2009/3/layout/FramedTextPicture"/>
    <dgm:cxn modelId="{94C307D7-D953-4329-85C0-5FD678A98208}" type="presParOf" srcId="{783C79DA-64A1-4423-BECB-9C3E3C4E48F5}" destId="{30CA03C8-8DEA-4C13-B2A9-A9D481911A77}" srcOrd="4" destOrd="0" presId="urn:microsoft.com/office/officeart/2009/3/layout/FramedTextPicture"/>
    <dgm:cxn modelId="{EE7B38A6-DF09-4673-865F-B18E2D12F269}" type="presParOf" srcId="{783C79DA-64A1-4423-BECB-9C3E3C4E48F5}" destId="{37893C84-CDD5-41D5-920F-C86FF7FCF4DD}" srcOrd="5" destOrd="0" presId="urn:microsoft.com/office/officeart/2009/3/layout/FramedTextPi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1C40BE7-7911-4A75-8A97-AE51B409DE94}" type="doc">
      <dgm:prSet loTypeId="urn:diagrams.loki3.com/VaryingWidthList" loCatId="list" qsTypeId="urn:microsoft.com/office/officeart/2005/8/quickstyle/3d3" qsCatId="3D" csTypeId="urn:microsoft.com/office/officeart/2005/8/colors/accent1_2" csCatId="accent1" phldr="1"/>
      <dgm:spPr/>
    </dgm:pt>
    <dgm:pt modelId="{7F591E21-3D34-42C5-BC58-BADCD5102839}">
      <dgm:prSet phldrT="[Text]"/>
      <dgm:spPr/>
      <dgm:t>
        <a:bodyPr/>
        <a:lstStyle/>
        <a:p>
          <a:r>
            <a:rPr lang="en-US" dirty="0" smtClean="0"/>
            <a:t>You Are Ambassadors for WT</a:t>
          </a:r>
          <a:endParaRPr lang="en-US" dirty="0"/>
        </a:p>
      </dgm:t>
    </dgm:pt>
    <dgm:pt modelId="{0E44C5BB-00B2-45F0-BE78-681FD0D9DFAC}" type="parTrans" cxnId="{6D0F532B-9C1A-4291-8F49-75B94402576B}">
      <dgm:prSet/>
      <dgm:spPr/>
      <dgm:t>
        <a:bodyPr/>
        <a:lstStyle/>
        <a:p>
          <a:endParaRPr lang="en-US"/>
        </a:p>
      </dgm:t>
    </dgm:pt>
    <dgm:pt modelId="{1C5C6C15-85BE-4D08-AEBA-8F39CC20E7E3}" type="sibTrans" cxnId="{6D0F532B-9C1A-4291-8F49-75B94402576B}">
      <dgm:prSet/>
      <dgm:spPr/>
      <dgm:t>
        <a:bodyPr/>
        <a:lstStyle/>
        <a:p>
          <a:endParaRPr lang="en-US"/>
        </a:p>
      </dgm:t>
    </dgm:pt>
    <dgm:pt modelId="{59387933-8A33-4E6A-9486-E03E73AA84D4}" type="pres">
      <dgm:prSet presAssocID="{E1C40BE7-7911-4A75-8A97-AE51B409DE94}" presName="Name0" presStyleCnt="0">
        <dgm:presLayoutVars>
          <dgm:resizeHandles/>
        </dgm:presLayoutVars>
      </dgm:prSet>
      <dgm:spPr/>
    </dgm:pt>
    <dgm:pt modelId="{97D20E62-8CF1-46AB-98D3-E922EBF56820}" type="pres">
      <dgm:prSet presAssocID="{7F591E21-3D34-42C5-BC58-BADCD5102839}" presName="text" presStyleLbl="node1" presStyleIdx="0" presStyleCnt="1" custScaleX="100346" custLinFactNeighborX="-1725" custLinFactNeighborY="61009">
        <dgm:presLayoutVars>
          <dgm:bulletEnabled val="1"/>
        </dgm:presLayoutVars>
      </dgm:prSet>
      <dgm:spPr/>
      <dgm:t>
        <a:bodyPr/>
        <a:lstStyle/>
        <a:p>
          <a:endParaRPr lang="en-US"/>
        </a:p>
      </dgm:t>
    </dgm:pt>
  </dgm:ptLst>
  <dgm:cxnLst>
    <dgm:cxn modelId="{F8366CC2-CEA1-4714-9B87-24F41280BFD4}" type="presOf" srcId="{7F591E21-3D34-42C5-BC58-BADCD5102839}" destId="{97D20E62-8CF1-46AB-98D3-E922EBF56820}" srcOrd="0" destOrd="0" presId="urn:diagrams.loki3.com/VaryingWidthList"/>
    <dgm:cxn modelId="{6D0F532B-9C1A-4291-8F49-75B94402576B}" srcId="{E1C40BE7-7911-4A75-8A97-AE51B409DE94}" destId="{7F591E21-3D34-42C5-BC58-BADCD5102839}" srcOrd="0" destOrd="0" parTransId="{0E44C5BB-00B2-45F0-BE78-681FD0D9DFAC}" sibTransId="{1C5C6C15-85BE-4D08-AEBA-8F39CC20E7E3}"/>
    <dgm:cxn modelId="{5ED501C2-C39C-4BB9-8D0D-395F1FEE7530}" type="presOf" srcId="{E1C40BE7-7911-4A75-8A97-AE51B409DE94}" destId="{59387933-8A33-4E6A-9486-E03E73AA84D4}" srcOrd="0" destOrd="0" presId="urn:diagrams.loki3.com/VaryingWidthList"/>
    <dgm:cxn modelId="{A5107305-2C9B-4A3A-8DD9-6F3B510F1806}" type="presParOf" srcId="{59387933-8A33-4E6A-9486-E03E73AA84D4}" destId="{97D20E62-8CF1-46AB-98D3-E922EBF56820}" srcOrd="0"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7866454-FAB4-4C50-9A04-221171CD6AFE}"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US"/>
        </a:p>
      </dgm:t>
    </dgm:pt>
    <dgm:pt modelId="{0ACFD5EC-75E3-40E1-B490-437A79938EE3}">
      <dgm:prSet phldrT="[Text]"/>
      <dgm:spPr/>
      <dgm:t>
        <a:bodyPr/>
        <a:lstStyle/>
        <a:p>
          <a:r>
            <a:rPr lang="en-US" dirty="0" smtClean="0"/>
            <a:t>Getting Involved with Career Services</a:t>
          </a:r>
          <a:endParaRPr lang="en-US" dirty="0"/>
        </a:p>
      </dgm:t>
    </dgm:pt>
    <dgm:pt modelId="{6AF78EF4-B618-4A81-8BBE-E2A49095C4ED}" type="parTrans" cxnId="{390B810D-C1FA-44DA-81D6-6F0654C6966C}">
      <dgm:prSet/>
      <dgm:spPr/>
      <dgm:t>
        <a:bodyPr/>
        <a:lstStyle/>
        <a:p>
          <a:endParaRPr lang="en-US"/>
        </a:p>
      </dgm:t>
    </dgm:pt>
    <dgm:pt modelId="{7F5BC618-F0D7-4CFC-9666-41FF68F0F458}" type="sibTrans" cxnId="{390B810D-C1FA-44DA-81D6-6F0654C6966C}">
      <dgm:prSet/>
      <dgm:spPr/>
      <dgm:t>
        <a:bodyPr/>
        <a:lstStyle/>
        <a:p>
          <a:endParaRPr lang="en-US"/>
        </a:p>
      </dgm:t>
    </dgm:pt>
    <dgm:pt modelId="{BB0BB3CE-34C7-41B9-B261-38C8195B99F1}">
      <dgm:prSet phldrT="[Text]"/>
      <dgm:spPr/>
      <dgm:t>
        <a:bodyPr/>
        <a:lstStyle/>
        <a:p>
          <a:r>
            <a:rPr lang="en-US" dirty="0" smtClean="0"/>
            <a:t>Attend resume workshop</a:t>
          </a:r>
          <a:endParaRPr lang="en-US" dirty="0"/>
        </a:p>
      </dgm:t>
    </dgm:pt>
    <dgm:pt modelId="{770D6484-5E08-4398-9E9A-52FF05CA511F}" type="parTrans" cxnId="{69211506-3AC1-4DD3-8043-1DC3361924A3}">
      <dgm:prSet/>
      <dgm:spPr/>
      <dgm:t>
        <a:bodyPr/>
        <a:lstStyle/>
        <a:p>
          <a:endParaRPr lang="en-US"/>
        </a:p>
      </dgm:t>
    </dgm:pt>
    <dgm:pt modelId="{D1925734-DDDD-4332-BEF4-BE2455D531DF}" type="sibTrans" cxnId="{69211506-3AC1-4DD3-8043-1DC3361924A3}">
      <dgm:prSet/>
      <dgm:spPr/>
      <dgm:t>
        <a:bodyPr/>
        <a:lstStyle/>
        <a:p>
          <a:endParaRPr lang="en-US"/>
        </a:p>
      </dgm:t>
    </dgm:pt>
    <dgm:pt modelId="{E2F51950-8375-49AF-BE43-333F6B5F88AA}">
      <dgm:prSet phldrT="[Text]"/>
      <dgm:spPr/>
      <dgm:t>
        <a:bodyPr/>
        <a:lstStyle/>
        <a:p>
          <a:r>
            <a:rPr lang="en-US" dirty="0" smtClean="0"/>
            <a:t>Upload your resume into </a:t>
          </a:r>
          <a:r>
            <a:rPr lang="en-US" dirty="0" smtClean="0">
              <a:hlinkClick xmlns:r="http://schemas.openxmlformats.org/officeDocument/2006/relationships" r:id="rId1"/>
            </a:rPr>
            <a:t>Handshake</a:t>
          </a:r>
          <a:endParaRPr lang="en-US" dirty="0"/>
        </a:p>
      </dgm:t>
    </dgm:pt>
    <dgm:pt modelId="{EA578B6C-9948-4E8D-BC84-AB8AE067F68C}" type="parTrans" cxnId="{160CF165-A2B3-41F5-A8DF-90BD6A4A9790}">
      <dgm:prSet/>
      <dgm:spPr/>
      <dgm:t>
        <a:bodyPr/>
        <a:lstStyle/>
        <a:p>
          <a:endParaRPr lang="en-US"/>
        </a:p>
      </dgm:t>
    </dgm:pt>
    <dgm:pt modelId="{68210408-EB5A-4E15-BEDB-E0108C2BD901}" type="sibTrans" cxnId="{160CF165-A2B3-41F5-A8DF-90BD6A4A9790}">
      <dgm:prSet/>
      <dgm:spPr/>
      <dgm:t>
        <a:bodyPr/>
        <a:lstStyle/>
        <a:p>
          <a:endParaRPr lang="en-US"/>
        </a:p>
      </dgm:t>
    </dgm:pt>
    <dgm:pt modelId="{7DD22BD7-81C7-4270-B368-8A50E1626FDF}">
      <dgm:prSet phldrT="[Text]"/>
      <dgm:spPr/>
      <dgm:t>
        <a:bodyPr/>
        <a:lstStyle/>
        <a:p>
          <a:r>
            <a:rPr lang="en-US" dirty="0" smtClean="0"/>
            <a:t>Proactive Ideas (Do As Many As You Can)</a:t>
          </a:r>
          <a:endParaRPr lang="en-US" dirty="0"/>
        </a:p>
      </dgm:t>
    </dgm:pt>
    <dgm:pt modelId="{BDA00DAF-A0AA-4976-9BF7-6E2C66DB78B0}" type="parTrans" cxnId="{5FAC4E72-E826-4EF2-89E4-2D1E8E0E786F}">
      <dgm:prSet/>
      <dgm:spPr/>
      <dgm:t>
        <a:bodyPr/>
        <a:lstStyle/>
        <a:p>
          <a:endParaRPr lang="en-US"/>
        </a:p>
      </dgm:t>
    </dgm:pt>
    <dgm:pt modelId="{7E61E717-785C-418F-9915-139093E079CD}" type="sibTrans" cxnId="{5FAC4E72-E826-4EF2-89E4-2D1E8E0E786F}">
      <dgm:prSet/>
      <dgm:spPr/>
      <dgm:t>
        <a:bodyPr/>
        <a:lstStyle/>
        <a:p>
          <a:endParaRPr lang="en-US"/>
        </a:p>
      </dgm:t>
    </dgm:pt>
    <dgm:pt modelId="{8BF48E6A-BED7-4920-B0BB-1DADA21A0B02}">
      <dgm:prSet phldrT="[Text]"/>
      <dgm:spPr/>
      <dgm:t>
        <a:bodyPr/>
        <a:lstStyle/>
        <a:p>
          <a:r>
            <a:rPr lang="en-US" dirty="0" smtClean="0"/>
            <a:t>Utilize Career Counseling</a:t>
          </a:r>
          <a:endParaRPr lang="en-US" dirty="0"/>
        </a:p>
      </dgm:t>
    </dgm:pt>
    <dgm:pt modelId="{3C7575F5-4744-43FA-883A-AA7F570A519A}" type="parTrans" cxnId="{BD5ABAB3-D095-4627-A921-5D9ECDAD4AEE}">
      <dgm:prSet/>
      <dgm:spPr/>
      <dgm:t>
        <a:bodyPr/>
        <a:lstStyle/>
        <a:p>
          <a:endParaRPr lang="en-US"/>
        </a:p>
      </dgm:t>
    </dgm:pt>
    <dgm:pt modelId="{21C290F1-D809-409D-878B-6FC64CB36FFB}" type="sibTrans" cxnId="{BD5ABAB3-D095-4627-A921-5D9ECDAD4AEE}">
      <dgm:prSet/>
      <dgm:spPr/>
      <dgm:t>
        <a:bodyPr/>
        <a:lstStyle/>
        <a:p>
          <a:endParaRPr lang="en-US"/>
        </a:p>
      </dgm:t>
    </dgm:pt>
    <dgm:pt modelId="{EAAB3E4E-2D50-4EA8-87A3-25A2E92E47DA}">
      <dgm:prSet phldrT="[Text]"/>
      <dgm:spPr/>
      <dgm:t>
        <a:bodyPr/>
        <a:lstStyle/>
        <a:p>
          <a:r>
            <a:rPr lang="en-US" dirty="0" smtClean="0"/>
            <a:t>Develop Your Top Employers List</a:t>
          </a:r>
          <a:endParaRPr lang="en-US" dirty="0"/>
        </a:p>
      </dgm:t>
    </dgm:pt>
    <dgm:pt modelId="{B05073C4-CDD2-475D-9572-85C12BE8405C}" type="parTrans" cxnId="{2CCA5F6C-9745-4C99-BC6B-6180A5A53320}">
      <dgm:prSet/>
      <dgm:spPr/>
      <dgm:t>
        <a:bodyPr/>
        <a:lstStyle/>
        <a:p>
          <a:endParaRPr lang="en-US"/>
        </a:p>
      </dgm:t>
    </dgm:pt>
    <dgm:pt modelId="{0549A760-BB42-47FA-830A-F6C0C2EECC42}" type="sibTrans" cxnId="{2CCA5F6C-9745-4C99-BC6B-6180A5A53320}">
      <dgm:prSet/>
      <dgm:spPr/>
      <dgm:t>
        <a:bodyPr/>
        <a:lstStyle/>
        <a:p>
          <a:endParaRPr lang="en-US"/>
        </a:p>
      </dgm:t>
    </dgm:pt>
    <dgm:pt modelId="{FAD9C377-A5DF-401B-8D63-0DDEA57E1655}">
      <dgm:prSet phldrT="[Text]"/>
      <dgm:spPr/>
      <dgm:t>
        <a:bodyPr/>
        <a:lstStyle/>
        <a:p>
          <a:r>
            <a:rPr lang="en-US" dirty="0" smtClean="0"/>
            <a:t>Polish your </a:t>
          </a:r>
          <a:r>
            <a:rPr lang="en-US" dirty="0" smtClean="0">
              <a:hlinkClick xmlns:r="http://schemas.openxmlformats.org/officeDocument/2006/relationships" r:id="rId2"/>
            </a:rPr>
            <a:t>interviewing skills</a:t>
          </a:r>
          <a:endParaRPr lang="en-US" dirty="0"/>
        </a:p>
      </dgm:t>
    </dgm:pt>
    <dgm:pt modelId="{5E719200-2EF6-4B9D-AC8B-42074D429742}" type="parTrans" cxnId="{34334DBB-E823-405D-A773-A603CC391C3F}">
      <dgm:prSet/>
      <dgm:spPr/>
      <dgm:t>
        <a:bodyPr/>
        <a:lstStyle/>
        <a:p>
          <a:endParaRPr lang="en-US"/>
        </a:p>
      </dgm:t>
    </dgm:pt>
    <dgm:pt modelId="{4E92F250-2C11-4BF8-92FF-8ADD9B772366}" type="sibTrans" cxnId="{34334DBB-E823-405D-A773-A603CC391C3F}">
      <dgm:prSet/>
      <dgm:spPr/>
      <dgm:t>
        <a:bodyPr/>
        <a:lstStyle/>
        <a:p>
          <a:endParaRPr lang="en-US"/>
        </a:p>
      </dgm:t>
    </dgm:pt>
    <dgm:pt modelId="{5E9C4707-6285-4076-8A74-0FC1C628F3B5}">
      <dgm:prSet phldrT="[Text]"/>
      <dgm:spPr/>
      <dgm:t>
        <a:bodyPr/>
        <a:lstStyle/>
        <a:p>
          <a:r>
            <a:rPr lang="en-US" dirty="0" smtClean="0"/>
            <a:t>Networking</a:t>
          </a:r>
          <a:endParaRPr lang="en-US" dirty="0"/>
        </a:p>
      </dgm:t>
    </dgm:pt>
    <dgm:pt modelId="{7D081C60-386E-4154-BD8F-92A85B2BE474}" type="parTrans" cxnId="{0FA87849-5AA8-451D-84FB-79D81DA5C43F}">
      <dgm:prSet/>
      <dgm:spPr/>
      <dgm:t>
        <a:bodyPr/>
        <a:lstStyle/>
        <a:p>
          <a:endParaRPr lang="en-US"/>
        </a:p>
      </dgm:t>
    </dgm:pt>
    <dgm:pt modelId="{67FE61C1-5D62-4890-B5AD-BCC3BD319E64}" type="sibTrans" cxnId="{0FA87849-5AA8-451D-84FB-79D81DA5C43F}">
      <dgm:prSet/>
      <dgm:spPr/>
      <dgm:t>
        <a:bodyPr/>
        <a:lstStyle/>
        <a:p>
          <a:endParaRPr lang="en-US"/>
        </a:p>
      </dgm:t>
    </dgm:pt>
    <dgm:pt modelId="{12DA0F85-EE5F-4DB0-8378-B6620511B300}">
      <dgm:prSet phldrT="[Text]"/>
      <dgm:spPr/>
      <dgm:t>
        <a:bodyPr/>
        <a:lstStyle/>
        <a:p>
          <a:r>
            <a:rPr lang="en-US" dirty="0" smtClean="0"/>
            <a:t>Informational Interviews</a:t>
          </a:r>
          <a:endParaRPr lang="en-US" dirty="0"/>
        </a:p>
      </dgm:t>
    </dgm:pt>
    <dgm:pt modelId="{98F28253-FC77-4B7D-B12E-81BEC17212C9}" type="parTrans" cxnId="{8B0EAFD3-0C4B-44CB-BD39-72C31D2AC81D}">
      <dgm:prSet/>
      <dgm:spPr/>
      <dgm:t>
        <a:bodyPr/>
        <a:lstStyle/>
        <a:p>
          <a:endParaRPr lang="en-US"/>
        </a:p>
      </dgm:t>
    </dgm:pt>
    <dgm:pt modelId="{AB82AA2B-E4A4-4597-8CA1-FD766FA8778B}" type="sibTrans" cxnId="{8B0EAFD3-0C4B-44CB-BD39-72C31D2AC81D}">
      <dgm:prSet/>
      <dgm:spPr/>
      <dgm:t>
        <a:bodyPr/>
        <a:lstStyle/>
        <a:p>
          <a:endParaRPr lang="en-US"/>
        </a:p>
      </dgm:t>
    </dgm:pt>
    <dgm:pt modelId="{57C7EE57-90E8-4C7C-A5EF-E0E62E75D792}" type="pres">
      <dgm:prSet presAssocID="{B7866454-FAB4-4C50-9A04-221171CD6AFE}" presName="Name0" presStyleCnt="0">
        <dgm:presLayoutVars>
          <dgm:dir/>
          <dgm:animLvl val="lvl"/>
          <dgm:resizeHandles/>
        </dgm:presLayoutVars>
      </dgm:prSet>
      <dgm:spPr/>
      <dgm:t>
        <a:bodyPr/>
        <a:lstStyle/>
        <a:p>
          <a:endParaRPr lang="en-US"/>
        </a:p>
      </dgm:t>
    </dgm:pt>
    <dgm:pt modelId="{9BC989C0-C278-430F-BBE8-543C80203A6D}" type="pres">
      <dgm:prSet presAssocID="{0ACFD5EC-75E3-40E1-B490-437A79938EE3}" presName="linNode" presStyleCnt="0"/>
      <dgm:spPr/>
    </dgm:pt>
    <dgm:pt modelId="{3641D2DC-1964-4281-8D7C-B20307986EC6}" type="pres">
      <dgm:prSet presAssocID="{0ACFD5EC-75E3-40E1-B490-437A79938EE3}" presName="parentShp" presStyleLbl="node1" presStyleIdx="0" presStyleCnt="2">
        <dgm:presLayoutVars>
          <dgm:bulletEnabled val="1"/>
        </dgm:presLayoutVars>
      </dgm:prSet>
      <dgm:spPr/>
      <dgm:t>
        <a:bodyPr/>
        <a:lstStyle/>
        <a:p>
          <a:endParaRPr lang="en-US"/>
        </a:p>
      </dgm:t>
    </dgm:pt>
    <dgm:pt modelId="{9366354C-87A5-4BD4-9AA1-B28024DAACF3}" type="pres">
      <dgm:prSet presAssocID="{0ACFD5EC-75E3-40E1-B490-437A79938EE3}" presName="childShp" presStyleLbl="bgAccFollowNode1" presStyleIdx="0" presStyleCnt="2">
        <dgm:presLayoutVars>
          <dgm:bulletEnabled val="1"/>
        </dgm:presLayoutVars>
      </dgm:prSet>
      <dgm:spPr/>
      <dgm:t>
        <a:bodyPr/>
        <a:lstStyle/>
        <a:p>
          <a:endParaRPr lang="en-US"/>
        </a:p>
      </dgm:t>
    </dgm:pt>
    <dgm:pt modelId="{8C614385-6651-4D4D-8551-FA7AE7D36045}" type="pres">
      <dgm:prSet presAssocID="{7F5BC618-F0D7-4CFC-9666-41FF68F0F458}" presName="spacing" presStyleCnt="0"/>
      <dgm:spPr/>
    </dgm:pt>
    <dgm:pt modelId="{F4B73599-C3D1-4B61-8BC4-8C9B58504E87}" type="pres">
      <dgm:prSet presAssocID="{7DD22BD7-81C7-4270-B368-8A50E1626FDF}" presName="linNode" presStyleCnt="0"/>
      <dgm:spPr/>
    </dgm:pt>
    <dgm:pt modelId="{765BC16C-16B3-463A-BD69-C5ED825439FD}" type="pres">
      <dgm:prSet presAssocID="{7DD22BD7-81C7-4270-B368-8A50E1626FDF}" presName="parentShp" presStyleLbl="node1" presStyleIdx="1" presStyleCnt="2">
        <dgm:presLayoutVars>
          <dgm:bulletEnabled val="1"/>
        </dgm:presLayoutVars>
      </dgm:prSet>
      <dgm:spPr/>
      <dgm:t>
        <a:bodyPr/>
        <a:lstStyle/>
        <a:p>
          <a:endParaRPr lang="en-US"/>
        </a:p>
      </dgm:t>
    </dgm:pt>
    <dgm:pt modelId="{8DCC6326-4D38-48F6-B276-D03C53216E3D}" type="pres">
      <dgm:prSet presAssocID="{7DD22BD7-81C7-4270-B368-8A50E1626FDF}" presName="childShp" presStyleLbl="bgAccFollowNode1" presStyleIdx="1" presStyleCnt="2">
        <dgm:presLayoutVars>
          <dgm:bulletEnabled val="1"/>
        </dgm:presLayoutVars>
      </dgm:prSet>
      <dgm:spPr/>
      <dgm:t>
        <a:bodyPr/>
        <a:lstStyle/>
        <a:p>
          <a:endParaRPr lang="en-US"/>
        </a:p>
      </dgm:t>
    </dgm:pt>
  </dgm:ptLst>
  <dgm:cxnLst>
    <dgm:cxn modelId="{C76A505F-2D70-405C-BBE9-BAE9AEC482A9}" type="presOf" srcId="{12DA0F85-EE5F-4DB0-8378-B6620511B300}" destId="{8DCC6326-4D38-48F6-B276-D03C53216E3D}" srcOrd="0" destOrd="3" presId="urn:microsoft.com/office/officeart/2005/8/layout/vList6"/>
    <dgm:cxn modelId="{5FAC4E72-E826-4EF2-89E4-2D1E8E0E786F}" srcId="{B7866454-FAB4-4C50-9A04-221171CD6AFE}" destId="{7DD22BD7-81C7-4270-B368-8A50E1626FDF}" srcOrd="1" destOrd="0" parTransId="{BDA00DAF-A0AA-4976-9BF7-6E2C66DB78B0}" sibTransId="{7E61E717-785C-418F-9915-139093E079CD}"/>
    <dgm:cxn modelId="{44FDC226-0B2D-4CBE-9FED-845FB5F2D7A7}" type="presOf" srcId="{8BF48E6A-BED7-4920-B0BB-1DADA21A0B02}" destId="{8DCC6326-4D38-48F6-B276-D03C53216E3D}" srcOrd="0" destOrd="0" presId="urn:microsoft.com/office/officeart/2005/8/layout/vList6"/>
    <dgm:cxn modelId="{390B810D-C1FA-44DA-81D6-6F0654C6966C}" srcId="{B7866454-FAB4-4C50-9A04-221171CD6AFE}" destId="{0ACFD5EC-75E3-40E1-B490-437A79938EE3}" srcOrd="0" destOrd="0" parTransId="{6AF78EF4-B618-4A81-8BBE-E2A49095C4ED}" sibTransId="{7F5BC618-F0D7-4CFC-9666-41FF68F0F458}"/>
    <dgm:cxn modelId="{34334DBB-E823-405D-A773-A603CC391C3F}" srcId="{0ACFD5EC-75E3-40E1-B490-437A79938EE3}" destId="{FAD9C377-A5DF-401B-8D63-0DDEA57E1655}" srcOrd="2" destOrd="0" parTransId="{5E719200-2EF6-4B9D-AC8B-42074D429742}" sibTransId="{4E92F250-2C11-4BF8-92FF-8ADD9B772366}"/>
    <dgm:cxn modelId="{2CCA5F6C-9745-4C99-BC6B-6180A5A53320}" srcId="{7DD22BD7-81C7-4270-B368-8A50E1626FDF}" destId="{EAAB3E4E-2D50-4EA8-87A3-25A2E92E47DA}" srcOrd="1" destOrd="0" parTransId="{B05073C4-CDD2-475D-9572-85C12BE8405C}" sibTransId="{0549A760-BB42-47FA-830A-F6C0C2EECC42}"/>
    <dgm:cxn modelId="{0FA87849-5AA8-451D-84FB-79D81DA5C43F}" srcId="{7DD22BD7-81C7-4270-B368-8A50E1626FDF}" destId="{5E9C4707-6285-4076-8A74-0FC1C628F3B5}" srcOrd="2" destOrd="0" parTransId="{7D081C60-386E-4154-BD8F-92A85B2BE474}" sibTransId="{67FE61C1-5D62-4890-B5AD-BCC3BD319E64}"/>
    <dgm:cxn modelId="{FC561B5E-CDE3-4BF9-ABD7-52D02FB4C1F6}" type="presOf" srcId="{0ACFD5EC-75E3-40E1-B490-437A79938EE3}" destId="{3641D2DC-1964-4281-8D7C-B20307986EC6}" srcOrd="0" destOrd="0" presId="urn:microsoft.com/office/officeart/2005/8/layout/vList6"/>
    <dgm:cxn modelId="{39D7A4FE-587F-4AEB-8C77-83490E370F6C}" type="presOf" srcId="{EAAB3E4E-2D50-4EA8-87A3-25A2E92E47DA}" destId="{8DCC6326-4D38-48F6-B276-D03C53216E3D}" srcOrd="0" destOrd="1" presId="urn:microsoft.com/office/officeart/2005/8/layout/vList6"/>
    <dgm:cxn modelId="{3875052C-549E-4FE9-8674-0A3924994DB8}" type="presOf" srcId="{5E9C4707-6285-4076-8A74-0FC1C628F3B5}" destId="{8DCC6326-4D38-48F6-B276-D03C53216E3D}" srcOrd="0" destOrd="2" presId="urn:microsoft.com/office/officeart/2005/8/layout/vList6"/>
    <dgm:cxn modelId="{234D6F74-2180-4284-B0E0-88CC18A71406}" type="presOf" srcId="{7DD22BD7-81C7-4270-B368-8A50E1626FDF}" destId="{765BC16C-16B3-463A-BD69-C5ED825439FD}" srcOrd="0" destOrd="0" presId="urn:microsoft.com/office/officeart/2005/8/layout/vList6"/>
    <dgm:cxn modelId="{BD5ABAB3-D095-4627-A921-5D9ECDAD4AEE}" srcId="{7DD22BD7-81C7-4270-B368-8A50E1626FDF}" destId="{8BF48E6A-BED7-4920-B0BB-1DADA21A0B02}" srcOrd="0" destOrd="0" parTransId="{3C7575F5-4744-43FA-883A-AA7F570A519A}" sibTransId="{21C290F1-D809-409D-878B-6FC64CB36FFB}"/>
    <dgm:cxn modelId="{160CF165-A2B3-41F5-A8DF-90BD6A4A9790}" srcId="{0ACFD5EC-75E3-40E1-B490-437A79938EE3}" destId="{E2F51950-8375-49AF-BE43-333F6B5F88AA}" srcOrd="1" destOrd="0" parTransId="{EA578B6C-9948-4E8D-BC84-AB8AE067F68C}" sibTransId="{68210408-EB5A-4E15-BEDB-E0108C2BD901}"/>
    <dgm:cxn modelId="{41E760D6-4F1B-40EB-ABB6-EDF8BDE0ADCB}" type="presOf" srcId="{B7866454-FAB4-4C50-9A04-221171CD6AFE}" destId="{57C7EE57-90E8-4C7C-A5EF-E0E62E75D792}" srcOrd="0" destOrd="0" presId="urn:microsoft.com/office/officeart/2005/8/layout/vList6"/>
    <dgm:cxn modelId="{69211506-3AC1-4DD3-8043-1DC3361924A3}" srcId="{0ACFD5EC-75E3-40E1-B490-437A79938EE3}" destId="{BB0BB3CE-34C7-41B9-B261-38C8195B99F1}" srcOrd="0" destOrd="0" parTransId="{770D6484-5E08-4398-9E9A-52FF05CA511F}" sibTransId="{D1925734-DDDD-4332-BEF4-BE2455D531DF}"/>
    <dgm:cxn modelId="{8B0EAFD3-0C4B-44CB-BD39-72C31D2AC81D}" srcId="{7DD22BD7-81C7-4270-B368-8A50E1626FDF}" destId="{12DA0F85-EE5F-4DB0-8378-B6620511B300}" srcOrd="3" destOrd="0" parTransId="{98F28253-FC77-4B7D-B12E-81BEC17212C9}" sibTransId="{AB82AA2B-E4A4-4597-8CA1-FD766FA8778B}"/>
    <dgm:cxn modelId="{8D5FDEC5-C4BF-44A1-BE5F-6754AE8E1510}" type="presOf" srcId="{E2F51950-8375-49AF-BE43-333F6B5F88AA}" destId="{9366354C-87A5-4BD4-9AA1-B28024DAACF3}" srcOrd="0" destOrd="1" presId="urn:microsoft.com/office/officeart/2005/8/layout/vList6"/>
    <dgm:cxn modelId="{06902D9A-BC9B-4CA7-AF4E-799368A1E2C3}" type="presOf" srcId="{BB0BB3CE-34C7-41B9-B261-38C8195B99F1}" destId="{9366354C-87A5-4BD4-9AA1-B28024DAACF3}" srcOrd="0" destOrd="0" presId="urn:microsoft.com/office/officeart/2005/8/layout/vList6"/>
    <dgm:cxn modelId="{0E53CDEF-2CA6-4301-A6EF-74A956140948}" type="presOf" srcId="{FAD9C377-A5DF-401B-8D63-0DDEA57E1655}" destId="{9366354C-87A5-4BD4-9AA1-B28024DAACF3}" srcOrd="0" destOrd="2" presId="urn:microsoft.com/office/officeart/2005/8/layout/vList6"/>
    <dgm:cxn modelId="{F67EC809-50C4-460E-AE92-00A1BFADD099}" type="presParOf" srcId="{57C7EE57-90E8-4C7C-A5EF-E0E62E75D792}" destId="{9BC989C0-C278-430F-BBE8-543C80203A6D}" srcOrd="0" destOrd="0" presId="urn:microsoft.com/office/officeart/2005/8/layout/vList6"/>
    <dgm:cxn modelId="{3956999F-E3D6-4680-8AF2-E2D2AB9BE3CB}" type="presParOf" srcId="{9BC989C0-C278-430F-BBE8-543C80203A6D}" destId="{3641D2DC-1964-4281-8D7C-B20307986EC6}" srcOrd="0" destOrd="0" presId="urn:microsoft.com/office/officeart/2005/8/layout/vList6"/>
    <dgm:cxn modelId="{E11A8B52-A93B-4FFD-8E4D-1D8B842C61A2}" type="presParOf" srcId="{9BC989C0-C278-430F-BBE8-543C80203A6D}" destId="{9366354C-87A5-4BD4-9AA1-B28024DAACF3}" srcOrd="1" destOrd="0" presId="urn:microsoft.com/office/officeart/2005/8/layout/vList6"/>
    <dgm:cxn modelId="{E551D6B8-010A-44EF-8754-A45CCF1ABE8A}" type="presParOf" srcId="{57C7EE57-90E8-4C7C-A5EF-E0E62E75D792}" destId="{8C614385-6651-4D4D-8551-FA7AE7D36045}" srcOrd="1" destOrd="0" presId="urn:microsoft.com/office/officeart/2005/8/layout/vList6"/>
    <dgm:cxn modelId="{90A2FC48-BD0B-47F9-98DF-C357366CE09F}" type="presParOf" srcId="{57C7EE57-90E8-4C7C-A5EF-E0E62E75D792}" destId="{F4B73599-C3D1-4B61-8BC4-8C9B58504E87}" srcOrd="2" destOrd="0" presId="urn:microsoft.com/office/officeart/2005/8/layout/vList6"/>
    <dgm:cxn modelId="{D1F0F8B1-4D27-434B-B0B7-64B9F8DFD40D}" type="presParOf" srcId="{F4B73599-C3D1-4B61-8BC4-8C9B58504E87}" destId="{765BC16C-16B3-463A-BD69-C5ED825439FD}" srcOrd="0" destOrd="0" presId="urn:microsoft.com/office/officeart/2005/8/layout/vList6"/>
    <dgm:cxn modelId="{1B21A71D-3865-4B16-B6EC-8708BAEEDB1F}" type="presParOf" srcId="{F4B73599-C3D1-4B61-8BC4-8C9B58504E87}" destId="{8DCC6326-4D38-48F6-B276-D03C53216E3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1DA2C4-0339-4BF7-80CC-86753AD2DF7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AC24774-26F6-49EB-87EA-A99092A72E05}">
      <dgm:prSet phldrT="[Text]"/>
      <dgm:spPr/>
      <dgm:t>
        <a:bodyPr/>
        <a:lstStyle/>
        <a:p>
          <a:r>
            <a:rPr lang="en-US" b="0" cap="none" spc="0" smtClean="0">
              <a:ln w="0"/>
              <a:effectLst>
                <a:outerShdw blurRad="38100" dist="19050" dir="2700000" algn="tl" rotWithShape="0">
                  <a:schemeClr val="dk1">
                    <a:alpha val="40000"/>
                  </a:schemeClr>
                </a:outerShdw>
              </a:effectLst>
            </a:rPr>
            <a:t>Learn more about an industry or organization</a:t>
          </a:r>
          <a:endParaRPr lang="en-US" b="0" cap="none" spc="0" dirty="0">
            <a:ln w="0"/>
            <a:effectLst>
              <a:outerShdw blurRad="38100" dist="19050" dir="2700000" algn="tl" rotWithShape="0">
                <a:schemeClr val="dk1">
                  <a:alpha val="40000"/>
                </a:schemeClr>
              </a:outerShdw>
            </a:effectLst>
          </a:endParaRPr>
        </a:p>
      </dgm:t>
    </dgm:pt>
    <dgm:pt modelId="{137DA442-D2FD-4247-B151-516ACEEE99C7}" type="parTrans" cxnId="{F127F007-0595-40A0-A98E-15291255836F}">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FF44A29E-EEC5-4014-8B92-6DF9A6BA7E4A}" type="sibTrans" cxnId="{F127F007-0595-40A0-A98E-15291255836F}">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0D818E3-1B51-465B-A4BC-A0F7533AEECA}">
      <dgm:prSet phldrT="[Text]"/>
      <dgm:spPr/>
      <dgm:t>
        <a:bodyPr/>
        <a:lstStyle/>
        <a:p>
          <a:r>
            <a:rPr lang="en-US" b="0" cap="none" spc="0" dirty="0" smtClean="0">
              <a:ln w="0"/>
              <a:effectLst>
                <a:outerShdw blurRad="38100" dist="19050" dir="2700000" algn="tl" rotWithShape="0">
                  <a:schemeClr val="dk1">
                    <a:alpha val="40000"/>
                  </a:schemeClr>
                </a:outerShdw>
              </a:effectLst>
            </a:rPr>
            <a:t>Gain new skills</a:t>
          </a:r>
          <a:endParaRPr lang="en-US" b="0" cap="none" spc="0" dirty="0">
            <a:ln w="0"/>
            <a:effectLst>
              <a:outerShdw blurRad="38100" dist="19050" dir="2700000" algn="tl" rotWithShape="0">
                <a:schemeClr val="dk1">
                  <a:alpha val="40000"/>
                </a:schemeClr>
              </a:outerShdw>
            </a:effectLst>
          </a:endParaRPr>
        </a:p>
      </dgm:t>
    </dgm:pt>
    <dgm:pt modelId="{41506F72-2677-4FE0-B4E4-28EAA2F08243}" type="parTrans" cxnId="{025114AD-7ED7-4255-A2FA-196D6323D2F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495D5A0C-EA07-4952-83D1-E395A24464E5}" type="sibTrans" cxnId="{025114AD-7ED7-4255-A2FA-196D6323D2F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965C235D-CC0A-44B3-BFC1-DB04DCBB02FE}">
      <dgm:prSet phldrT="[Text]"/>
      <dgm:spPr/>
      <dgm:t>
        <a:bodyPr/>
        <a:lstStyle/>
        <a:p>
          <a:r>
            <a:rPr lang="en-US" b="0" cap="none" spc="0" dirty="0" smtClean="0">
              <a:ln w="0"/>
              <a:effectLst>
                <a:outerShdw blurRad="38100" dist="19050" dir="2700000" algn="tl" rotWithShape="0">
                  <a:schemeClr val="dk1">
                    <a:alpha val="40000"/>
                  </a:schemeClr>
                </a:outerShdw>
              </a:effectLst>
            </a:rPr>
            <a:t>Connections</a:t>
          </a:r>
          <a:endParaRPr lang="en-US" b="0" cap="none" spc="0" dirty="0">
            <a:ln w="0"/>
            <a:effectLst>
              <a:outerShdw blurRad="38100" dist="19050" dir="2700000" algn="tl" rotWithShape="0">
                <a:schemeClr val="dk1">
                  <a:alpha val="40000"/>
                </a:schemeClr>
              </a:outerShdw>
            </a:effectLst>
          </a:endParaRPr>
        </a:p>
      </dgm:t>
    </dgm:pt>
    <dgm:pt modelId="{CEABBAB3-5BFB-4768-98CD-123B595B02C4}" type="parTrans" cxnId="{12219A61-D317-4483-B75C-62CEA2665681}">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75020D14-C545-4137-A85E-25D9E2657D46}" type="sibTrans" cxnId="{12219A61-D317-4483-B75C-62CEA2665681}">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806456F9-4444-4438-8FDA-E0C08EDB8F68}">
      <dgm:prSet phldrT="[Text]"/>
      <dgm:spPr/>
      <dgm:t>
        <a:bodyPr/>
        <a:lstStyle/>
        <a:p>
          <a:r>
            <a:rPr lang="en-US" b="0" cap="none" spc="0" smtClean="0">
              <a:ln w="0"/>
              <a:effectLst>
                <a:outerShdw blurRad="38100" dist="19050" dir="2700000" algn="tl" rotWithShape="0">
                  <a:schemeClr val="dk1">
                    <a:alpha val="40000"/>
                  </a:schemeClr>
                </a:outerShdw>
              </a:effectLst>
            </a:rPr>
            <a:t>Experience</a:t>
          </a:r>
          <a:endParaRPr lang="en-US" b="0" cap="none" spc="0" dirty="0">
            <a:ln w="0"/>
            <a:effectLst>
              <a:outerShdw blurRad="38100" dist="19050" dir="2700000" algn="tl" rotWithShape="0">
                <a:schemeClr val="dk1">
                  <a:alpha val="40000"/>
                </a:schemeClr>
              </a:outerShdw>
            </a:effectLst>
          </a:endParaRPr>
        </a:p>
      </dgm:t>
    </dgm:pt>
    <dgm:pt modelId="{C784278D-AA92-4F7D-BE14-17EA889FE020}" type="parTrans" cxnId="{33BB3433-0529-4F68-86DC-64F375AD0A1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5527894-FC44-4F49-BF08-85BA681E061F}" type="sibTrans" cxnId="{33BB3433-0529-4F68-86DC-64F375AD0A1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0357B79-F77C-41D4-BBA0-2EC28477244F}">
      <dgm:prSet phldrT="[Text]"/>
      <dgm:spPr/>
      <dgm:t>
        <a:bodyPr/>
        <a:lstStyle/>
        <a:p>
          <a:r>
            <a:rPr lang="en-US" b="0" cap="none" spc="0" smtClean="0">
              <a:ln w="0"/>
              <a:effectLst>
                <a:outerShdw blurRad="38100" dist="19050" dir="2700000" algn="tl" rotWithShape="0">
                  <a:schemeClr val="dk1">
                    <a:alpha val="40000"/>
                  </a:schemeClr>
                </a:outerShdw>
              </a:effectLst>
            </a:rPr>
            <a:t>Intern in a certain location</a:t>
          </a:r>
          <a:endParaRPr lang="en-US" b="0" cap="none" spc="0" dirty="0">
            <a:ln w="0"/>
            <a:effectLst>
              <a:outerShdw blurRad="38100" dist="19050" dir="2700000" algn="tl" rotWithShape="0">
                <a:schemeClr val="dk1">
                  <a:alpha val="40000"/>
                </a:schemeClr>
              </a:outerShdw>
            </a:effectLst>
          </a:endParaRPr>
        </a:p>
      </dgm:t>
    </dgm:pt>
    <dgm:pt modelId="{66A217A1-1488-4BFC-BCF1-D2920BD13D2D}" type="parTrans" cxnId="{1F18D844-D8BD-4A34-9803-636BB2C8D9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C39FCF75-4792-4131-8DBC-39D7AACE8317}" type="sibTrans" cxnId="{1F18D844-D8BD-4A34-9803-636BB2C8D9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EB724587-3185-4CA2-AE44-D05E482D9E56}">
      <dgm:prSet phldrT="[Text]"/>
      <dgm:spPr/>
      <dgm:t>
        <a:bodyPr/>
        <a:lstStyle/>
        <a:p>
          <a:r>
            <a:rPr lang="en-US" b="0" cap="none" spc="0" smtClean="0">
              <a:ln w="0"/>
              <a:effectLst>
                <a:outerShdw blurRad="38100" dist="19050" dir="2700000" algn="tl" rotWithShape="0">
                  <a:schemeClr val="dk1">
                    <a:alpha val="40000"/>
                  </a:schemeClr>
                </a:outerShdw>
              </a:effectLst>
            </a:rPr>
            <a:t>Intern during a certain time</a:t>
          </a:r>
          <a:endParaRPr lang="en-US" b="0" cap="none" spc="0" dirty="0">
            <a:ln w="0"/>
            <a:effectLst>
              <a:outerShdw blurRad="38100" dist="19050" dir="2700000" algn="tl" rotWithShape="0">
                <a:schemeClr val="dk1">
                  <a:alpha val="40000"/>
                </a:schemeClr>
              </a:outerShdw>
            </a:effectLst>
          </a:endParaRPr>
        </a:p>
      </dgm:t>
    </dgm:pt>
    <dgm:pt modelId="{40941093-FB33-4167-B191-7DFCA99EE2D2}" type="parTrans" cxnId="{D83FFC4A-B4C8-4575-8C9E-20610254885F}">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AB9B7A7-5EF9-438A-AB13-1263AC322AFE}" type="sibTrans" cxnId="{D83FFC4A-B4C8-4575-8C9E-20610254885F}">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951BD7BE-0AFD-4912-ACE9-D855EE9C8C55}">
      <dgm:prSet phldrT="[Text]"/>
      <dgm:spPr/>
      <dgm:t>
        <a:bodyPr/>
        <a:lstStyle/>
        <a:p>
          <a:r>
            <a:rPr lang="en-US" b="0" cap="none" spc="0" smtClean="0">
              <a:ln w="0"/>
              <a:effectLst>
                <a:outerShdw blurRad="38100" dist="19050" dir="2700000" algn="tl" rotWithShape="0">
                  <a:schemeClr val="dk1">
                    <a:alpha val="40000"/>
                  </a:schemeClr>
                </a:outerShdw>
              </a:effectLst>
            </a:rPr>
            <a:t>Money</a:t>
          </a:r>
          <a:endParaRPr lang="en-US" b="0" cap="none" spc="0" dirty="0">
            <a:ln w="0"/>
            <a:effectLst>
              <a:outerShdw blurRad="38100" dist="19050" dir="2700000" algn="tl" rotWithShape="0">
                <a:schemeClr val="dk1">
                  <a:alpha val="40000"/>
                </a:schemeClr>
              </a:outerShdw>
            </a:effectLst>
          </a:endParaRPr>
        </a:p>
      </dgm:t>
    </dgm:pt>
    <dgm:pt modelId="{43AA4213-EBEA-4182-B95B-D0A7B0062606}" type="parTrans" cxnId="{D0D6BDDE-DF54-4781-A55E-AA076BA4664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8697799D-83AB-44AC-95F9-973068C379E5}" type="sibTrans" cxnId="{D0D6BDDE-DF54-4781-A55E-AA076BA4664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B7C40484-EBEC-4FF0-8429-B49213086BCB}" type="pres">
      <dgm:prSet presAssocID="{E71DA2C4-0339-4BF7-80CC-86753AD2DF72}" presName="linear" presStyleCnt="0">
        <dgm:presLayoutVars>
          <dgm:animLvl val="lvl"/>
          <dgm:resizeHandles val="exact"/>
        </dgm:presLayoutVars>
      </dgm:prSet>
      <dgm:spPr/>
      <dgm:t>
        <a:bodyPr/>
        <a:lstStyle/>
        <a:p>
          <a:endParaRPr lang="en-US"/>
        </a:p>
      </dgm:t>
    </dgm:pt>
    <dgm:pt modelId="{CFCA3419-313C-45DC-926B-6230390A284C}" type="pres">
      <dgm:prSet presAssocID="{CAC24774-26F6-49EB-87EA-A99092A72E05}" presName="parentText" presStyleLbl="node1" presStyleIdx="0" presStyleCnt="7">
        <dgm:presLayoutVars>
          <dgm:chMax val="0"/>
          <dgm:bulletEnabled val="1"/>
        </dgm:presLayoutVars>
      </dgm:prSet>
      <dgm:spPr/>
      <dgm:t>
        <a:bodyPr/>
        <a:lstStyle/>
        <a:p>
          <a:endParaRPr lang="en-US"/>
        </a:p>
      </dgm:t>
    </dgm:pt>
    <dgm:pt modelId="{CE979563-5532-406A-AD17-93056944FCB8}" type="pres">
      <dgm:prSet presAssocID="{FF44A29E-EEC5-4014-8B92-6DF9A6BA7E4A}" presName="spacer" presStyleCnt="0"/>
      <dgm:spPr/>
    </dgm:pt>
    <dgm:pt modelId="{6F55241A-5F3F-4125-80EE-75F9F38E2979}" type="pres">
      <dgm:prSet presAssocID="{20D818E3-1B51-465B-A4BC-A0F7533AEECA}" presName="parentText" presStyleLbl="node1" presStyleIdx="1" presStyleCnt="7">
        <dgm:presLayoutVars>
          <dgm:chMax val="0"/>
          <dgm:bulletEnabled val="1"/>
        </dgm:presLayoutVars>
      </dgm:prSet>
      <dgm:spPr/>
      <dgm:t>
        <a:bodyPr/>
        <a:lstStyle/>
        <a:p>
          <a:endParaRPr lang="en-US"/>
        </a:p>
      </dgm:t>
    </dgm:pt>
    <dgm:pt modelId="{F66DA80F-541E-46FF-A442-3B920B17E417}" type="pres">
      <dgm:prSet presAssocID="{495D5A0C-EA07-4952-83D1-E395A24464E5}" presName="spacer" presStyleCnt="0"/>
      <dgm:spPr/>
    </dgm:pt>
    <dgm:pt modelId="{493959C2-9D56-461C-9B5D-469FA8A2D2BC}" type="pres">
      <dgm:prSet presAssocID="{965C235D-CC0A-44B3-BFC1-DB04DCBB02FE}" presName="parentText" presStyleLbl="node1" presStyleIdx="2" presStyleCnt="7">
        <dgm:presLayoutVars>
          <dgm:chMax val="0"/>
          <dgm:bulletEnabled val="1"/>
        </dgm:presLayoutVars>
      </dgm:prSet>
      <dgm:spPr/>
      <dgm:t>
        <a:bodyPr/>
        <a:lstStyle/>
        <a:p>
          <a:endParaRPr lang="en-US"/>
        </a:p>
      </dgm:t>
    </dgm:pt>
    <dgm:pt modelId="{F29908A7-F11D-4ABC-B721-4C8DAD94DE4D}" type="pres">
      <dgm:prSet presAssocID="{75020D14-C545-4137-A85E-25D9E2657D46}" presName="spacer" presStyleCnt="0"/>
      <dgm:spPr/>
    </dgm:pt>
    <dgm:pt modelId="{AB7234E0-EE3F-4BF6-9289-B09C6558E924}" type="pres">
      <dgm:prSet presAssocID="{806456F9-4444-4438-8FDA-E0C08EDB8F68}" presName="parentText" presStyleLbl="node1" presStyleIdx="3" presStyleCnt="7">
        <dgm:presLayoutVars>
          <dgm:chMax val="0"/>
          <dgm:bulletEnabled val="1"/>
        </dgm:presLayoutVars>
      </dgm:prSet>
      <dgm:spPr/>
      <dgm:t>
        <a:bodyPr/>
        <a:lstStyle/>
        <a:p>
          <a:endParaRPr lang="en-US"/>
        </a:p>
      </dgm:t>
    </dgm:pt>
    <dgm:pt modelId="{41D4107C-4F51-4E41-8C9E-6655F00F6001}" type="pres">
      <dgm:prSet presAssocID="{25527894-FC44-4F49-BF08-85BA681E061F}" presName="spacer" presStyleCnt="0"/>
      <dgm:spPr/>
    </dgm:pt>
    <dgm:pt modelId="{3871B726-B06A-479A-81D4-C4C8725D8C49}" type="pres">
      <dgm:prSet presAssocID="{50357B79-F77C-41D4-BBA0-2EC28477244F}" presName="parentText" presStyleLbl="node1" presStyleIdx="4" presStyleCnt="7">
        <dgm:presLayoutVars>
          <dgm:chMax val="0"/>
          <dgm:bulletEnabled val="1"/>
        </dgm:presLayoutVars>
      </dgm:prSet>
      <dgm:spPr/>
      <dgm:t>
        <a:bodyPr/>
        <a:lstStyle/>
        <a:p>
          <a:endParaRPr lang="en-US"/>
        </a:p>
      </dgm:t>
    </dgm:pt>
    <dgm:pt modelId="{84B703D0-4B21-4ED8-A54D-A457DB8D58DF}" type="pres">
      <dgm:prSet presAssocID="{C39FCF75-4792-4131-8DBC-39D7AACE8317}" presName="spacer" presStyleCnt="0"/>
      <dgm:spPr/>
    </dgm:pt>
    <dgm:pt modelId="{4DBF606D-CC0E-4B82-856B-636199383C0D}" type="pres">
      <dgm:prSet presAssocID="{EB724587-3185-4CA2-AE44-D05E482D9E56}" presName="parentText" presStyleLbl="node1" presStyleIdx="5" presStyleCnt="7" custLinFactNeighborY="33853">
        <dgm:presLayoutVars>
          <dgm:chMax val="0"/>
          <dgm:bulletEnabled val="1"/>
        </dgm:presLayoutVars>
      </dgm:prSet>
      <dgm:spPr/>
      <dgm:t>
        <a:bodyPr/>
        <a:lstStyle/>
        <a:p>
          <a:endParaRPr lang="en-US"/>
        </a:p>
      </dgm:t>
    </dgm:pt>
    <dgm:pt modelId="{FD3B8182-F42C-4033-BEF1-935A542B30D4}" type="pres">
      <dgm:prSet presAssocID="{2AB9B7A7-5EF9-438A-AB13-1263AC322AFE}" presName="spacer" presStyleCnt="0"/>
      <dgm:spPr/>
    </dgm:pt>
    <dgm:pt modelId="{B745E96E-4AD7-4098-80A4-C53596F8940E}" type="pres">
      <dgm:prSet presAssocID="{951BD7BE-0AFD-4912-ACE9-D855EE9C8C55}" presName="parentText" presStyleLbl="node1" presStyleIdx="6" presStyleCnt="7">
        <dgm:presLayoutVars>
          <dgm:chMax val="0"/>
          <dgm:bulletEnabled val="1"/>
        </dgm:presLayoutVars>
      </dgm:prSet>
      <dgm:spPr/>
      <dgm:t>
        <a:bodyPr/>
        <a:lstStyle/>
        <a:p>
          <a:endParaRPr lang="en-US"/>
        </a:p>
      </dgm:t>
    </dgm:pt>
  </dgm:ptLst>
  <dgm:cxnLst>
    <dgm:cxn modelId="{1F18D844-D8BD-4A34-9803-636BB2C8D9E5}" srcId="{E71DA2C4-0339-4BF7-80CC-86753AD2DF72}" destId="{50357B79-F77C-41D4-BBA0-2EC28477244F}" srcOrd="4" destOrd="0" parTransId="{66A217A1-1488-4BFC-BCF1-D2920BD13D2D}" sibTransId="{C39FCF75-4792-4131-8DBC-39D7AACE8317}"/>
    <dgm:cxn modelId="{8F6F7FB4-6128-496B-8CEF-0D95391ECADE}" type="presOf" srcId="{965C235D-CC0A-44B3-BFC1-DB04DCBB02FE}" destId="{493959C2-9D56-461C-9B5D-469FA8A2D2BC}" srcOrd="0" destOrd="0" presId="urn:microsoft.com/office/officeart/2005/8/layout/vList2"/>
    <dgm:cxn modelId="{F6FB143B-212B-4B23-8DD4-46F96B185C58}" type="presOf" srcId="{CAC24774-26F6-49EB-87EA-A99092A72E05}" destId="{CFCA3419-313C-45DC-926B-6230390A284C}" srcOrd="0" destOrd="0" presId="urn:microsoft.com/office/officeart/2005/8/layout/vList2"/>
    <dgm:cxn modelId="{C48E5D48-65E2-4985-86E1-B7E65CC8210D}" type="presOf" srcId="{806456F9-4444-4438-8FDA-E0C08EDB8F68}" destId="{AB7234E0-EE3F-4BF6-9289-B09C6558E924}" srcOrd="0" destOrd="0" presId="urn:microsoft.com/office/officeart/2005/8/layout/vList2"/>
    <dgm:cxn modelId="{E0FF277C-C5F3-4BE0-93D8-195A67D78DA4}" type="presOf" srcId="{951BD7BE-0AFD-4912-ACE9-D855EE9C8C55}" destId="{B745E96E-4AD7-4098-80A4-C53596F8940E}" srcOrd="0" destOrd="0" presId="urn:microsoft.com/office/officeart/2005/8/layout/vList2"/>
    <dgm:cxn modelId="{025114AD-7ED7-4255-A2FA-196D6323D2F0}" srcId="{E71DA2C4-0339-4BF7-80CC-86753AD2DF72}" destId="{20D818E3-1B51-465B-A4BC-A0F7533AEECA}" srcOrd="1" destOrd="0" parTransId="{41506F72-2677-4FE0-B4E4-28EAA2F08243}" sibTransId="{495D5A0C-EA07-4952-83D1-E395A24464E5}"/>
    <dgm:cxn modelId="{0BEFA7AD-9168-44BA-999F-6AD30F152821}" type="presOf" srcId="{E71DA2C4-0339-4BF7-80CC-86753AD2DF72}" destId="{B7C40484-EBEC-4FF0-8429-B49213086BCB}" srcOrd="0" destOrd="0" presId="urn:microsoft.com/office/officeart/2005/8/layout/vList2"/>
    <dgm:cxn modelId="{D0D6BDDE-DF54-4781-A55E-AA076BA46640}" srcId="{E71DA2C4-0339-4BF7-80CC-86753AD2DF72}" destId="{951BD7BE-0AFD-4912-ACE9-D855EE9C8C55}" srcOrd="6" destOrd="0" parTransId="{43AA4213-EBEA-4182-B95B-D0A7B0062606}" sibTransId="{8697799D-83AB-44AC-95F9-973068C379E5}"/>
    <dgm:cxn modelId="{8B16FF8D-B32B-462F-84F1-FA6CEA936D13}" type="presOf" srcId="{EB724587-3185-4CA2-AE44-D05E482D9E56}" destId="{4DBF606D-CC0E-4B82-856B-636199383C0D}" srcOrd="0" destOrd="0" presId="urn:microsoft.com/office/officeart/2005/8/layout/vList2"/>
    <dgm:cxn modelId="{33BB3433-0529-4F68-86DC-64F375AD0A1B}" srcId="{E71DA2C4-0339-4BF7-80CC-86753AD2DF72}" destId="{806456F9-4444-4438-8FDA-E0C08EDB8F68}" srcOrd="3" destOrd="0" parTransId="{C784278D-AA92-4F7D-BE14-17EA889FE020}" sibTransId="{25527894-FC44-4F49-BF08-85BA681E061F}"/>
    <dgm:cxn modelId="{D83FFC4A-B4C8-4575-8C9E-20610254885F}" srcId="{E71DA2C4-0339-4BF7-80CC-86753AD2DF72}" destId="{EB724587-3185-4CA2-AE44-D05E482D9E56}" srcOrd="5" destOrd="0" parTransId="{40941093-FB33-4167-B191-7DFCA99EE2D2}" sibTransId="{2AB9B7A7-5EF9-438A-AB13-1263AC322AFE}"/>
    <dgm:cxn modelId="{477E01E4-99AE-4583-9907-03A177BABFBE}" type="presOf" srcId="{50357B79-F77C-41D4-BBA0-2EC28477244F}" destId="{3871B726-B06A-479A-81D4-C4C8725D8C49}" srcOrd="0" destOrd="0" presId="urn:microsoft.com/office/officeart/2005/8/layout/vList2"/>
    <dgm:cxn modelId="{4B3DE59F-F898-49CB-A12A-8C1825C6A1AB}" type="presOf" srcId="{20D818E3-1B51-465B-A4BC-A0F7533AEECA}" destId="{6F55241A-5F3F-4125-80EE-75F9F38E2979}" srcOrd="0" destOrd="0" presId="urn:microsoft.com/office/officeart/2005/8/layout/vList2"/>
    <dgm:cxn modelId="{F127F007-0595-40A0-A98E-15291255836F}" srcId="{E71DA2C4-0339-4BF7-80CC-86753AD2DF72}" destId="{CAC24774-26F6-49EB-87EA-A99092A72E05}" srcOrd="0" destOrd="0" parTransId="{137DA442-D2FD-4247-B151-516ACEEE99C7}" sibTransId="{FF44A29E-EEC5-4014-8B92-6DF9A6BA7E4A}"/>
    <dgm:cxn modelId="{12219A61-D317-4483-B75C-62CEA2665681}" srcId="{E71DA2C4-0339-4BF7-80CC-86753AD2DF72}" destId="{965C235D-CC0A-44B3-BFC1-DB04DCBB02FE}" srcOrd="2" destOrd="0" parTransId="{CEABBAB3-5BFB-4768-98CD-123B595B02C4}" sibTransId="{75020D14-C545-4137-A85E-25D9E2657D46}"/>
    <dgm:cxn modelId="{7CBEBDB3-3455-4432-BCD2-08F1476D5C51}" type="presParOf" srcId="{B7C40484-EBEC-4FF0-8429-B49213086BCB}" destId="{CFCA3419-313C-45DC-926B-6230390A284C}" srcOrd="0" destOrd="0" presId="urn:microsoft.com/office/officeart/2005/8/layout/vList2"/>
    <dgm:cxn modelId="{B68D95B2-3D28-416D-A1E6-1DDF7435A4D9}" type="presParOf" srcId="{B7C40484-EBEC-4FF0-8429-B49213086BCB}" destId="{CE979563-5532-406A-AD17-93056944FCB8}" srcOrd="1" destOrd="0" presId="urn:microsoft.com/office/officeart/2005/8/layout/vList2"/>
    <dgm:cxn modelId="{67D1CC5B-067F-4334-865A-A4A6AA1EDD2F}" type="presParOf" srcId="{B7C40484-EBEC-4FF0-8429-B49213086BCB}" destId="{6F55241A-5F3F-4125-80EE-75F9F38E2979}" srcOrd="2" destOrd="0" presId="urn:microsoft.com/office/officeart/2005/8/layout/vList2"/>
    <dgm:cxn modelId="{CBDED4B4-7BA8-420D-A0F7-0B7E71F1A5A9}" type="presParOf" srcId="{B7C40484-EBEC-4FF0-8429-B49213086BCB}" destId="{F66DA80F-541E-46FF-A442-3B920B17E417}" srcOrd="3" destOrd="0" presId="urn:microsoft.com/office/officeart/2005/8/layout/vList2"/>
    <dgm:cxn modelId="{97950F56-7677-4A2F-9266-37014CC5EFA0}" type="presParOf" srcId="{B7C40484-EBEC-4FF0-8429-B49213086BCB}" destId="{493959C2-9D56-461C-9B5D-469FA8A2D2BC}" srcOrd="4" destOrd="0" presId="urn:microsoft.com/office/officeart/2005/8/layout/vList2"/>
    <dgm:cxn modelId="{9C66ED14-3A60-4CF4-8A29-4ED3A8097E63}" type="presParOf" srcId="{B7C40484-EBEC-4FF0-8429-B49213086BCB}" destId="{F29908A7-F11D-4ABC-B721-4C8DAD94DE4D}" srcOrd="5" destOrd="0" presId="urn:microsoft.com/office/officeart/2005/8/layout/vList2"/>
    <dgm:cxn modelId="{E2884134-8317-4F99-8772-5559AA6FE028}" type="presParOf" srcId="{B7C40484-EBEC-4FF0-8429-B49213086BCB}" destId="{AB7234E0-EE3F-4BF6-9289-B09C6558E924}" srcOrd="6" destOrd="0" presId="urn:microsoft.com/office/officeart/2005/8/layout/vList2"/>
    <dgm:cxn modelId="{D4426039-8317-48A3-968F-1EED90B065A3}" type="presParOf" srcId="{B7C40484-EBEC-4FF0-8429-B49213086BCB}" destId="{41D4107C-4F51-4E41-8C9E-6655F00F6001}" srcOrd="7" destOrd="0" presId="urn:microsoft.com/office/officeart/2005/8/layout/vList2"/>
    <dgm:cxn modelId="{505867CB-827E-4C4B-B051-2F7BAC851E6D}" type="presParOf" srcId="{B7C40484-EBEC-4FF0-8429-B49213086BCB}" destId="{3871B726-B06A-479A-81D4-C4C8725D8C49}" srcOrd="8" destOrd="0" presId="urn:microsoft.com/office/officeart/2005/8/layout/vList2"/>
    <dgm:cxn modelId="{0E508E40-0D5A-4131-93F9-41A7F20DACD3}" type="presParOf" srcId="{B7C40484-EBEC-4FF0-8429-B49213086BCB}" destId="{84B703D0-4B21-4ED8-A54D-A457DB8D58DF}" srcOrd="9" destOrd="0" presId="urn:microsoft.com/office/officeart/2005/8/layout/vList2"/>
    <dgm:cxn modelId="{002F1840-8D7E-43BD-8CB6-19C351CD1F32}" type="presParOf" srcId="{B7C40484-EBEC-4FF0-8429-B49213086BCB}" destId="{4DBF606D-CC0E-4B82-856B-636199383C0D}" srcOrd="10" destOrd="0" presId="urn:microsoft.com/office/officeart/2005/8/layout/vList2"/>
    <dgm:cxn modelId="{DFC858B5-FA54-4374-9970-F43FF69C1661}" type="presParOf" srcId="{B7C40484-EBEC-4FF0-8429-B49213086BCB}" destId="{FD3B8182-F42C-4033-BEF1-935A542B30D4}" srcOrd="11" destOrd="0" presId="urn:microsoft.com/office/officeart/2005/8/layout/vList2"/>
    <dgm:cxn modelId="{90D28700-232D-43C7-8476-CEBA19EB010F}" type="presParOf" srcId="{B7C40484-EBEC-4FF0-8429-B49213086BCB}" destId="{B745E96E-4AD7-4098-80A4-C53596F8940E}"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CE99C0-5A7B-4468-8278-A186C19FB118}" type="doc">
      <dgm:prSet loTypeId="urn:microsoft.com/office/officeart/2005/8/layout/hProcess9" loCatId="process" qsTypeId="urn:microsoft.com/office/officeart/2005/8/quickstyle/simple1" qsCatId="simple" csTypeId="urn:microsoft.com/office/officeart/2005/8/colors/colorful1" csCatId="colorful" phldr="1"/>
      <dgm:spPr/>
    </dgm:pt>
    <dgm:pt modelId="{CD3D7863-04A0-42ED-98A5-5A1CB533B840}">
      <dgm:prSet phldrT="[Text]"/>
      <dgm:spPr/>
      <dgm:t>
        <a:bodyPr/>
        <a:lstStyle/>
        <a:p>
          <a:r>
            <a:rPr lang="en-US" dirty="0" smtClean="0"/>
            <a:t>Many smaller companies (less competitive) have no formal internship program</a:t>
          </a:r>
          <a:endParaRPr lang="en-US" dirty="0"/>
        </a:p>
      </dgm:t>
    </dgm:pt>
    <dgm:pt modelId="{31337CB8-DEFF-4226-B941-66DE59640F88}" type="parTrans" cxnId="{AEFAB942-D69B-4519-A4C8-068EB4D890BE}">
      <dgm:prSet/>
      <dgm:spPr/>
      <dgm:t>
        <a:bodyPr/>
        <a:lstStyle/>
        <a:p>
          <a:endParaRPr lang="en-US"/>
        </a:p>
      </dgm:t>
    </dgm:pt>
    <dgm:pt modelId="{C78C70C3-5137-47E0-AEDC-C5ABB686E928}" type="sibTrans" cxnId="{AEFAB942-D69B-4519-A4C8-068EB4D890BE}">
      <dgm:prSet/>
      <dgm:spPr/>
      <dgm:t>
        <a:bodyPr/>
        <a:lstStyle/>
        <a:p>
          <a:endParaRPr lang="en-US"/>
        </a:p>
      </dgm:t>
    </dgm:pt>
    <dgm:pt modelId="{EF4B79FD-CFBF-4B8D-A422-BB12E8C300E3}">
      <dgm:prSet phldrT="[Text]"/>
      <dgm:spPr/>
      <dgm:t>
        <a:bodyPr/>
        <a:lstStyle/>
        <a:p>
          <a:r>
            <a:rPr lang="en-US" dirty="0" smtClean="0"/>
            <a:t>Research and find those you are interested in</a:t>
          </a:r>
          <a:endParaRPr lang="en-US" dirty="0"/>
        </a:p>
      </dgm:t>
    </dgm:pt>
    <dgm:pt modelId="{FCB83A73-208F-4372-8012-3E6753FC4AE9}" type="parTrans" cxnId="{C5A29F19-C051-47FB-BA0E-350F2320D331}">
      <dgm:prSet/>
      <dgm:spPr/>
      <dgm:t>
        <a:bodyPr/>
        <a:lstStyle/>
        <a:p>
          <a:endParaRPr lang="en-US"/>
        </a:p>
      </dgm:t>
    </dgm:pt>
    <dgm:pt modelId="{612219B3-367A-4D54-B073-5F59F538422E}" type="sibTrans" cxnId="{C5A29F19-C051-47FB-BA0E-350F2320D331}">
      <dgm:prSet/>
      <dgm:spPr/>
      <dgm:t>
        <a:bodyPr/>
        <a:lstStyle/>
        <a:p>
          <a:endParaRPr lang="en-US"/>
        </a:p>
      </dgm:t>
    </dgm:pt>
    <dgm:pt modelId="{E158FF02-3115-4E1B-9C33-B8D43131883C}">
      <dgm:prSet phldrT="[Text]" custT="1"/>
      <dgm:spPr/>
      <dgm:t>
        <a:bodyPr/>
        <a:lstStyle/>
        <a:p>
          <a:r>
            <a:rPr lang="en-US" sz="2800" b="1" i="1" dirty="0" smtClean="0"/>
            <a:t>Contact them and apply</a:t>
          </a:r>
          <a:endParaRPr lang="en-US" sz="2800" b="1" i="1" dirty="0"/>
        </a:p>
      </dgm:t>
    </dgm:pt>
    <dgm:pt modelId="{64FE1591-CF8C-41D1-AB0A-C7E38C437007}" type="parTrans" cxnId="{1C7AAA7F-BF62-46EA-B0CB-62F6C9918BC6}">
      <dgm:prSet/>
      <dgm:spPr/>
      <dgm:t>
        <a:bodyPr/>
        <a:lstStyle/>
        <a:p>
          <a:endParaRPr lang="en-US"/>
        </a:p>
      </dgm:t>
    </dgm:pt>
    <dgm:pt modelId="{9A7FCE94-C098-4482-9683-C08447BD5B3F}" type="sibTrans" cxnId="{1C7AAA7F-BF62-46EA-B0CB-62F6C9918BC6}">
      <dgm:prSet/>
      <dgm:spPr/>
      <dgm:t>
        <a:bodyPr/>
        <a:lstStyle/>
        <a:p>
          <a:endParaRPr lang="en-US"/>
        </a:p>
      </dgm:t>
    </dgm:pt>
    <dgm:pt modelId="{28CDE922-18A1-4B6F-8B15-AC5CA81B276A}" type="pres">
      <dgm:prSet presAssocID="{67CE99C0-5A7B-4468-8278-A186C19FB118}" presName="CompostProcess" presStyleCnt="0">
        <dgm:presLayoutVars>
          <dgm:dir/>
          <dgm:resizeHandles val="exact"/>
        </dgm:presLayoutVars>
      </dgm:prSet>
      <dgm:spPr/>
    </dgm:pt>
    <dgm:pt modelId="{5882C015-F912-41F3-8FAF-212B1B62AB00}" type="pres">
      <dgm:prSet presAssocID="{67CE99C0-5A7B-4468-8278-A186C19FB118}" presName="arrow" presStyleLbl="bgShp" presStyleIdx="0" presStyleCnt="1"/>
      <dgm:spPr/>
    </dgm:pt>
    <dgm:pt modelId="{C0A18659-449E-48DB-8FF6-E75B736DFA6B}" type="pres">
      <dgm:prSet presAssocID="{67CE99C0-5A7B-4468-8278-A186C19FB118}" presName="linearProcess" presStyleCnt="0"/>
      <dgm:spPr/>
    </dgm:pt>
    <dgm:pt modelId="{528C9755-AC83-4F77-93C6-89EED61B36CB}" type="pres">
      <dgm:prSet presAssocID="{CD3D7863-04A0-42ED-98A5-5A1CB533B840}" presName="textNode" presStyleLbl="node1" presStyleIdx="0" presStyleCnt="3">
        <dgm:presLayoutVars>
          <dgm:bulletEnabled val="1"/>
        </dgm:presLayoutVars>
      </dgm:prSet>
      <dgm:spPr/>
      <dgm:t>
        <a:bodyPr/>
        <a:lstStyle/>
        <a:p>
          <a:endParaRPr lang="en-US"/>
        </a:p>
      </dgm:t>
    </dgm:pt>
    <dgm:pt modelId="{83F92431-E513-474C-B5E2-7C582E30FA3E}" type="pres">
      <dgm:prSet presAssocID="{C78C70C3-5137-47E0-AEDC-C5ABB686E928}" presName="sibTrans" presStyleCnt="0"/>
      <dgm:spPr/>
    </dgm:pt>
    <dgm:pt modelId="{69939833-4B3E-4395-A28D-D776EDA54C92}" type="pres">
      <dgm:prSet presAssocID="{EF4B79FD-CFBF-4B8D-A422-BB12E8C300E3}" presName="textNode" presStyleLbl="node1" presStyleIdx="1" presStyleCnt="3">
        <dgm:presLayoutVars>
          <dgm:bulletEnabled val="1"/>
        </dgm:presLayoutVars>
      </dgm:prSet>
      <dgm:spPr/>
      <dgm:t>
        <a:bodyPr/>
        <a:lstStyle/>
        <a:p>
          <a:endParaRPr lang="en-US"/>
        </a:p>
      </dgm:t>
    </dgm:pt>
    <dgm:pt modelId="{312D94EC-262D-4C36-95D4-7641DABB7995}" type="pres">
      <dgm:prSet presAssocID="{612219B3-367A-4D54-B073-5F59F538422E}" presName="sibTrans" presStyleCnt="0"/>
      <dgm:spPr/>
    </dgm:pt>
    <dgm:pt modelId="{4043DEFB-EA97-454F-86DC-23BFADBD1877}" type="pres">
      <dgm:prSet presAssocID="{E158FF02-3115-4E1B-9C33-B8D43131883C}" presName="textNode" presStyleLbl="node1" presStyleIdx="2" presStyleCnt="3">
        <dgm:presLayoutVars>
          <dgm:bulletEnabled val="1"/>
        </dgm:presLayoutVars>
      </dgm:prSet>
      <dgm:spPr/>
      <dgm:t>
        <a:bodyPr/>
        <a:lstStyle/>
        <a:p>
          <a:endParaRPr lang="en-US"/>
        </a:p>
      </dgm:t>
    </dgm:pt>
  </dgm:ptLst>
  <dgm:cxnLst>
    <dgm:cxn modelId="{6C47CAB4-CA7B-42DD-9EDE-21E8659BB13D}" type="presOf" srcId="{CD3D7863-04A0-42ED-98A5-5A1CB533B840}" destId="{528C9755-AC83-4F77-93C6-89EED61B36CB}" srcOrd="0" destOrd="0" presId="urn:microsoft.com/office/officeart/2005/8/layout/hProcess9"/>
    <dgm:cxn modelId="{92371639-8F74-4464-A064-A7D95A0ACBE5}" type="presOf" srcId="{EF4B79FD-CFBF-4B8D-A422-BB12E8C300E3}" destId="{69939833-4B3E-4395-A28D-D776EDA54C92}" srcOrd="0" destOrd="0" presId="urn:microsoft.com/office/officeart/2005/8/layout/hProcess9"/>
    <dgm:cxn modelId="{1C7AAA7F-BF62-46EA-B0CB-62F6C9918BC6}" srcId="{67CE99C0-5A7B-4468-8278-A186C19FB118}" destId="{E158FF02-3115-4E1B-9C33-B8D43131883C}" srcOrd="2" destOrd="0" parTransId="{64FE1591-CF8C-41D1-AB0A-C7E38C437007}" sibTransId="{9A7FCE94-C098-4482-9683-C08447BD5B3F}"/>
    <dgm:cxn modelId="{8E3A3FC0-EDFE-471A-B5F6-E0B8D5EAD290}" type="presOf" srcId="{67CE99C0-5A7B-4468-8278-A186C19FB118}" destId="{28CDE922-18A1-4B6F-8B15-AC5CA81B276A}" srcOrd="0" destOrd="0" presId="urn:microsoft.com/office/officeart/2005/8/layout/hProcess9"/>
    <dgm:cxn modelId="{C464A44C-4E88-4E02-94EF-BB1524D591FE}" type="presOf" srcId="{E158FF02-3115-4E1B-9C33-B8D43131883C}" destId="{4043DEFB-EA97-454F-86DC-23BFADBD1877}" srcOrd="0" destOrd="0" presId="urn:microsoft.com/office/officeart/2005/8/layout/hProcess9"/>
    <dgm:cxn modelId="{AEFAB942-D69B-4519-A4C8-068EB4D890BE}" srcId="{67CE99C0-5A7B-4468-8278-A186C19FB118}" destId="{CD3D7863-04A0-42ED-98A5-5A1CB533B840}" srcOrd="0" destOrd="0" parTransId="{31337CB8-DEFF-4226-B941-66DE59640F88}" sibTransId="{C78C70C3-5137-47E0-AEDC-C5ABB686E928}"/>
    <dgm:cxn modelId="{C5A29F19-C051-47FB-BA0E-350F2320D331}" srcId="{67CE99C0-5A7B-4468-8278-A186C19FB118}" destId="{EF4B79FD-CFBF-4B8D-A422-BB12E8C300E3}" srcOrd="1" destOrd="0" parTransId="{FCB83A73-208F-4372-8012-3E6753FC4AE9}" sibTransId="{612219B3-367A-4D54-B073-5F59F538422E}"/>
    <dgm:cxn modelId="{39356EDC-11B8-4886-A417-954A609ED9C8}" type="presParOf" srcId="{28CDE922-18A1-4B6F-8B15-AC5CA81B276A}" destId="{5882C015-F912-41F3-8FAF-212B1B62AB00}" srcOrd="0" destOrd="0" presId="urn:microsoft.com/office/officeart/2005/8/layout/hProcess9"/>
    <dgm:cxn modelId="{5CCD4E9A-C21D-4A71-AC39-B5DEFD4EBCCB}" type="presParOf" srcId="{28CDE922-18A1-4B6F-8B15-AC5CA81B276A}" destId="{C0A18659-449E-48DB-8FF6-E75B736DFA6B}" srcOrd="1" destOrd="0" presId="urn:microsoft.com/office/officeart/2005/8/layout/hProcess9"/>
    <dgm:cxn modelId="{AF11C684-FAE6-4C81-B3BA-B988ED12C21E}" type="presParOf" srcId="{C0A18659-449E-48DB-8FF6-E75B736DFA6B}" destId="{528C9755-AC83-4F77-93C6-89EED61B36CB}" srcOrd="0" destOrd="0" presId="urn:microsoft.com/office/officeart/2005/8/layout/hProcess9"/>
    <dgm:cxn modelId="{7BDEEC96-CA5F-458F-ACAC-A8D3C16E7A18}" type="presParOf" srcId="{C0A18659-449E-48DB-8FF6-E75B736DFA6B}" destId="{83F92431-E513-474C-B5E2-7C582E30FA3E}" srcOrd="1" destOrd="0" presId="urn:microsoft.com/office/officeart/2005/8/layout/hProcess9"/>
    <dgm:cxn modelId="{043D3A83-4011-43C7-82FD-03744B924CFE}" type="presParOf" srcId="{C0A18659-449E-48DB-8FF6-E75B736DFA6B}" destId="{69939833-4B3E-4395-A28D-D776EDA54C92}" srcOrd="2" destOrd="0" presId="urn:microsoft.com/office/officeart/2005/8/layout/hProcess9"/>
    <dgm:cxn modelId="{EAC7ED49-39D0-43D4-9722-EB5E32674A98}" type="presParOf" srcId="{C0A18659-449E-48DB-8FF6-E75B736DFA6B}" destId="{312D94EC-262D-4C36-95D4-7641DABB7995}" srcOrd="3" destOrd="0" presId="urn:microsoft.com/office/officeart/2005/8/layout/hProcess9"/>
    <dgm:cxn modelId="{DC8AEA86-6561-4E53-9656-A99266DED062}" type="presParOf" srcId="{C0A18659-449E-48DB-8FF6-E75B736DFA6B}" destId="{4043DEFB-EA97-454F-86DC-23BFADBD1877}"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6BB5B4-3BA6-459F-B418-B1E354EBF3CE}" type="doc">
      <dgm:prSet loTypeId="urn:microsoft.com/office/officeart/2009/layout/CircleArrowProcess" loCatId="process" qsTypeId="urn:microsoft.com/office/officeart/2005/8/quickstyle/simple1" qsCatId="simple" csTypeId="urn:microsoft.com/office/officeart/2005/8/colors/colorful2" csCatId="colorful" phldr="1"/>
      <dgm:spPr/>
      <dgm:t>
        <a:bodyPr/>
        <a:lstStyle/>
        <a:p>
          <a:endParaRPr lang="en-US"/>
        </a:p>
      </dgm:t>
    </dgm:pt>
    <dgm:pt modelId="{EA62C763-4CC8-46E8-B5D8-B55FBF49F609}">
      <dgm:prSet phldrT="[Text]"/>
      <dgm:spPr/>
      <dgm:t>
        <a:bodyPr/>
        <a:lstStyle/>
        <a:p>
          <a:r>
            <a:rPr lang="en-US" dirty="0" smtClean="0"/>
            <a:t>Internship Goals</a:t>
          </a:r>
          <a:endParaRPr lang="en-US" dirty="0"/>
        </a:p>
      </dgm:t>
    </dgm:pt>
    <dgm:pt modelId="{9CDC126B-8297-43AB-B355-AE9CD872DA8B}" type="parTrans" cxnId="{D54791F1-F6C5-4F8A-BB93-8F867D323932}">
      <dgm:prSet/>
      <dgm:spPr/>
      <dgm:t>
        <a:bodyPr/>
        <a:lstStyle/>
        <a:p>
          <a:endParaRPr lang="en-US"/>
        </a:p>
      </dgm:t>
    </dgm:pt>
    <dgm:pt modelId="{9AC3E8AB-A5AA-4A4E-B24E-4FB5BFCF9DF4}" type="sibTrans" cxnId="{D54791F1-F6C5-4F8A-BB93-8F867D323932}">
      <dgm:prSet/>
      <dgm:spPr/>
      <dgm:t>
        <a:bodyPr/>
        <a:lstStyle/>
        <a:p>
          <a:endParaRPr lang="en-US"/>
        </a:p>
      </dgm:t>
    </dgm:pt>
    <dgm:pt modelId="{930A23AF-A5B5-4221-B17A-A6F339D2E57F}">
      <dgm:prSet phldrT="[Text]"/>
      <dgm:spPr/>
      <dgm:t>
        <a:bodyPr/>
        <a:lstStyle/>
        <a:p>
          <a:r>
            <a:rPr lang="en-US" dirty="0" smtClean="0"/>
            <a:t>Develop A List of Top Employers</a:t>
          </a:r>
          <a:endParaRPr lang="en-US" dirty="0"/>
        </a:p>
      </dgm:t>
    </dgm:pt>
    <dgm:pt modelId="{7929127E-7D4C-43B5-AE68-599B3975D7FA}" type="parTrans" cxnId="{DA15B7D1-78C0-482A-94FD-EE368176CD64}">
      <dgm:prSet/>
      <dgm:spPr/>
      <dgm:t>
        <a:bodyPr/>
        <a:lstStyle/>
        <a:p>
          <a:endParaRPr lang="en-US"/>
        </a:p>
      </dgm:t>
    </dgm:pt>
    <dgm:pt modelId="{7774A42C-56A6-4810-8C1A-7168CE509F2C}" type="sibTrans" cxnId="{DA15B7D1-78C0-482A-94FD-EE368176CD64}">
      <dgm:prSet/>
      <dgm:spPr/>
      <dgm:t>
        <a:bodyPr/>
        <a:lstStyle/>
        <a:p>
          <a:endParaRPr lang="en-US"/>
        </a:p>
      </dgm:t>
    </dgm:pt>
    <dgm:pt modelId="{F57C43BB-DC6E-4A8F-8983-CACDE6868338}">
      <dgm:prSet phldrT="[Text]"/>
      <dgm:spPr/>
      <dgm:t>
        <a:bodyPr/>
        <a:lstStyle/>
        <a:p>
          <a:r>
            <a:rPr lang="en-US" dirty="0" smtClean="0"/>
            <a:t>Research Companies On Your List</a:t>
          </a:r>
          <a:endParaRPr lang="en-US" dirty="0"/>
        </a:p>
      </dgm:t>
    </dgm:pt>
    <dgm:pt modelId="{49AF0592-0A46-4AAB-9C5C-900E31CEDF0A}" type="parTrans" cxnId="{B5F35C98-6195-4CE4-B4B8-CAAE0104AF4C}">
      <dgm:prSet/>
      <dgm:spPr/>
      <dgm:t>
        <a:bodyPr/>
        <a:lstStyle/>
        <a:p>
          <a:endParaRPr lang="en-US"/>
        </a:p>
      </dgm:t>
    </dgm:pt>
    <dgm:pt modelId="{94AE3A9C-9BF3-4BB7-B69F-B581C59B996A}" type="sibTrans" cxnId="{B5F35C98-6195-4CE4-B4B8-CAAE0104AF4C}">
      <dgm:prSet/>
      <dgm:spPr/>
      <dgm:t>
        <a:bodyPr/>
        <a:lstStyle/>
        <a:p>
          <a:endParaRPr lang="en-US"/>
        </a:p>
      </dgm:t>
    </dgm:pt>
    <dgm:pt modelId="{26CDD3E4-D2B3-476B-92B7-863AA04B3824}">
      <dgm:prSet phldrT="[Text]"/>
      <dgm:spPr/>
      <dgm:t>
        <a:bodyPr/>
        <a:lstStyle/>
        <a:p>
          <a:r>
            <a:rPr lang="en-US" dirty="0" smtClean="0"/>
            <a:t>Let what you are trying to accomplish guide the types of organization you consider</a:t>
          </a:r>
          <a:endParaRPr lang="en-US" dirty="0"/>
        </a:p>
      </dgm:t>
    </dgm:pt>
    <dgm:pt modelId="{ACEC2FCA-25A2-47C7-8002-2C8A9CDE9855}" type="parTrans" cxnId="{352BAC13-0F5F-484A-A650-F302FCE9A113}">
      <dgm:prSet/>
      <dgm:spPr/>
      <dgm:t>
        <a:bodyPr/>
        <a:lstStyle/>
        <a:p>
          <a:endParaRPr lang="en-US"/>
        </a:p>
      </dgm:t>
    </dgm:pt>
    <dgm:pt modelId="{20F60C4F-5E79-481F-A1FE-BEDBC92FFED7}" type="sibTrans" cxnId="{352BAC13-0F5F-484A-A650-F302FCE9A113}">
      <dgm:prSet/>
      <dgm:spPr/>
      <dgm:t>
        <a:bodyPr/>
        <a:lstStyle/>
        <a:p>
          <a:endParaRPr lang="en-US"/>
        </a:p>
      </dgm:t>
    </dgm:pt>
    <dgm:pt modelId="{9910C922-22D0-4AC9-8D4F-940672AE047A}">
      <dgm:prSet phldrT="[Text]"/>
      <dgm:spPr/>
      <dgm:t>
        <a:bodyPr/>
        <a:lstStyle/>
        <a:p>
          <a:r>
            <a:rPr lang="en-US" dirty="0" smtClean="0"/>
            <a:t>Come up with as many employers as you can that interest you. It doesn’t matter if they have a posted job opening or not.</a:t>
          </a:r>
          <a:endParaRPr lang="en-US" dirty="0"/>
        </a:p>
      </dgm:t>
    </dgm:pt>
    <dgm:pt modelId="{7CB74B6B-4EB5-4C90-B833-D1293032B999}" type="parTrans" cxnId="{C3BB4AC8-0FDD-463A-B3B7-1F4D133E49A2}">
      <dgm:prSet/>
      <dgm:spPr/>
      <dgm:t>
        <a:bodyPr/>
        <a:lstStyle/>
        <a:p>
          <a:endParaRPr lang="en-US"/>
        </a:p>
      </dgm:t>
    </dgm:pt>
    <dgm:pt modelId="{73FAC246-8F62-4039-8EA3-9DA6972562A6}" type="sibTrans" cxnId="{C3BB4AC8-0FDD-463A-B3B7-1F4D133E49A2}">
      <dgm:prSet/>
      <dgm:spPr/>
      <dgm:t>
        <a:bodyPr/>
        <a:lstStyle/>
        <a:p>
          <a:endParaRPr lang="en-US"/>
        </a:p>
      </dgm:t>
    </dgm:pt>
    <dgm:pt modelId="{A108744B-FC06-49D6-8847-517A69510748}">
      <dgm:prSet phldrT="[Text]"/>
      <dgm:spPr/>
      <dgm:t>
        <a:bodyPr/>
        <a:lstStyle/>
        <a:p>
          <a:r>
            <a:rPr lang="en-US" dirty="0" smtClean="0"/>
            <a:t>Find out as much as you can about them through the website, contacts, news sources, etc.</a:t>
          </a:r>
          <a:endParaRPr lang="en-US" dirty="0"/>
        </a:p>
      </dgm:t>
    </dgm:pt>
    <dgm:pt modelId="{51771405-2EB8-4F75-A3B0-D2BEB5D532E3}" type="parTrans" cxnId="{C620E98F-130F-44B8-B2FB-BE468F7940B8}">
      <dgm:prSet/>
      <dgm:spPr/>
      <dgm:t>
        <a:bodyPr/>
        <a:lstStyle/>
        <a:p>
          <a:endParaRPr lang="en-US"/>
        </a:p>
      </dgm:t>
    </dgm:pt>
    <dgm:pt modelId="{B0195BE7-C767-461D-B01B-ACF59AB80217}" type="sibTrans" cxnId="{C620E98F-130F-44B8-B2FB-BE468F7940B8}">
      <dgm:prSet/>
      <dgm:spPr/>
      <dgm:t>
        <a:bodyPr/>
        <a:lstStyle/>
        <a:p>
          <a:endParaRPr lang="en-US"/>
        </a:p>
      </dgm:t>
    </dgm:pt>
    <dgm:pt modelId="{C3C0B900-DFF1-456B-875D-5506C7F0F640}">
      <dgm:prSet phldrT="[Text]"/>
      <dgm:spPr/>
      <dgm:t>
        <a:bodyPr/>
        <a:lstStyle/>
        <a:p>
          <a:r>
            <a:rPr lang="en-US" dirty="0" smtClean="0"/>
            <a:t>Work Your List</a:t>
          </a:r>
          <a:endParaRPr lang="en-US" dirty="0"/>
        </a:p>
      </dgm:t>
    </dgm:pt>
    <dgm:pt modelId="{1D6C633B-59E6-4F27-9145-CD5A50B4E102}" type="parTrans" cxnId="{56E8B849-EEB2-4E6B-8877-08D5AAC3591A}">
      <dgm:prSet/>
      <dgm:spPr/>
      <dgm:t>
        <a:bodyPr/>
        <a:lstStyle/>
        <a:p>
          <a:endParaRPr lang="en-US"/>
        </a:p>
      </dgm:t>
    </dgm:pt>
    <dgm:pt modelId="{1BB09D67-49AC-411C-A7EB-31135F036E8D}" type="sibTrans" cxnId="{56E8B849-EEB2-4E6B-8877-08D5AAC3591A}">
      <dgm:prSet/>
      <dgm:spPr/>
      <dgm:t>
        <a:bodyPr/>
        <a:lstStyle/>
        <a:p>
          <a:endParaRPr lang="en-US"/>
        </a:p>
      </dgm:t>
    </dgm:pt>
    <dgm:pt modelId="{B1D789AA-0742-41F9-A3A2-74E0FDDBB2B0}">
      <dgm:prSet phldrT="[Text]"/>
      <dgm:spPr/>
      <dgm:t>
        <a:bodyPr/>
        <a:lstStyle/>
        <a:p>
          <a:r>
            <a:rPr lang="en-US" dirty="0" smtClean="0"/>
            <a:t>Call, write call method </a:t>
          </a:r>
          <a:endParaRPr lang="en-US" dirty="0"/>
        </a:p>
      </dgm:t>
    </dgm:pt>
    <dgm:pt modelId="{C2A10BCF-0EA9-43F4-BF3E-90AEC091A68D}" type="parTrans" cxnId="{105B30D8-8AB9-4E14-A8A9-A357BD42B68F}">
      <dgm:prSet/>
      <dgm:spPr/>
      <dgm:t>
        <a:bodyPr/>
        <a:lstStyle/>
        <a:p>
          <a:endParaRPr lang="en-US"/>
        </a:p>
      </dgm:t>
    </dgm:pt>
    <dgm:pt modelId="{91DACDA3-55FD-41D0-A4E0-6EE918DE2970}" type="sibTrans" cxnId="{105B30D8-8AB9-4E14-A8A9-A357BD42B68F}">
      <dgm:prSet/>
      <dgm:spPr/>
      <dgm:t>
        <a:bodyPr/>
        <a:lstStyle/>
        <a:p>
          <a:endParaRPr lang="en-US"/>
        </a:p>
      </dgm:t>
    </dgm:pt>
    <dgm:pt modelId="{D523D4B7-E72B-400B-BC81-1032DCBCBD89}" type="pres">
      <dgm:prSet presAssocID="{746BB5B4-3BA6-459F-B418-B1E354EBF3CE}" presName="Name0" presStyleCnt="0">
        <dgm:presLayoutVars>
          <dgm:chMax val="7"/>
          <dgm:chPref val="7"/>
          <dgm:dir/>
          <dgm:animLvl val="lvl"/>
        </dgm:presLayoutVars>
      </dgm:prSet>
      <dgm:spPr/>
      <dgm:t>
        <a:bodyPr/>
        <a:lstStyle/>
        <a:p>
          <a:endParaRPr lang="en-US"/>
        </a:p>
      </dgm:t>
    </dgm:pt>
    <dgm:pt modelId="{53EE0F7C-8623-45E6-8BF6-B9EBB44F55D7}" type="pres">
      <dgm:prSet presAssocID="{EA62C763-4CC8-46E8-B5D8-B55FBF49F609}" presName="Accent1" presStyleCnt="0"/>
      <dgm:spPr/>
    </dgm:pt>
    <dgm:pt modelId="{6D9295B3-802D-46EF-A2F7-07C971C14F57}" type="pres">
      <dgm:prSet presAssocID="{EA62C763-4CC8-46E8-B5D8-B55FBF49F609}" presName="Accent" presStyleLbl="node1" presStyleIdx="0" presStyleCnt="4"/>
      <dgm:spPr/>
    </dgm:pt>
    <dgm:pt modelId="{E059DE9B-B34E-43FD-99E2-B6895997F5FD}" type="pres">
      <dgm:prSet presAssocID="{EA62C763-4CC8-46E8-B5D8-B55FBF49F609}" presName="Child1" presStyleLbl="revTx" presStyleIdx="0" presStyleCnt="8">
        <dgm:presLayoutVars>
          <dgm:chMax val="0"/>
          <dgm:chPref val="0"/>
          <dgm:bulletEnabled val="1"/>
        </dgm:presLayoutVars>
      </dgm:prSet>
      <dgm:spPr/>
      <dgm:t>
        <a:bodyPr/>
        <a:lstStyle/>
        <a:p>
          <a:endParaRPr lang="en-US"/>
        </a:p>
      </dgm:t>
    </dgm:pt>
    <dgm:pt modelId="{95448595-C092-463E-9743-0F014368858D}" type="pres">
      <dgm:prSet presAssocID="{EA62C763-4CC8-46E8-B5D8-B55FBF49F609}" presName="Parent1" presStyleLbl="revTx" presStyleIdx="1" presStyleCnt="8">
        <dgm:presLayoutVars>
          <dgm:chMax val="1"/>
          <dgm:chPref val="1"/>
          <dgm:bulletEnabled val="1"/>
        </dgm:presLayoutVars>
      </dgm:prSet>
      <dgm:spPr/>
      <dgm:t>
        <a:bodyPr/>
        <a:lstStyle/>
        <a:p>
          <a:endParaRPr lang="en-US"/>
        </a:p>
      </dgm:t>
    </dgm:pt>
    <dgm:pt modelId="{99121EE0-CA85-4FF7-AC40-F25C5B3B2163}" type="pres">
      <dgm:prSet presAssocID="{930A23AF-A5B5-4221-B17A-A6F339D2E57F}" presName="Accent2" presStyleCnt="0"/>
      <dgm:spPr/>
    </dgm:pt>
    <dgm:pt modelId="{43285943-C56F-4CBE-8D7E-60C77EB811A9}" type="pres">
      <dgm:prSet presAssocID="{930A23AF-A5B5-4221-B17A-A6F339D2E57F}" presName="Accent" presStyleLbl="node1" presStyleIdx="1" presStyleCnt="4"/>
      <dgm:spPr/>
    </dgm:pt>
    <dgm:pt modelId="{466FAB38-A7C6-4DB3-9763-813AE7CEDE75}" type="pres">
      <dgm:prSet presAssocID="{930A23AF-A5B5-4221-B17A-A6F339D2E57F}" presName="Child2" presStyleLbl="revTx" presStyleIdx="2" presStyleCnt="8">
        <dgm:presLayoutVars>
          <dgm:chMax val="0"/>
          <dgm:chPref val="0"/>
          <dgm:bulletEnabled val="1"/>
        </dgm:presLayoutVars>
      </dgm:prSet>
      <dgm:spPr/>
      <dgm:t>
        <a:bodyPr/>
        <a:lstStyle/>
        <a:p>
          <a:endParaRPr lang="en-US"/>
        </a:p>
      </dgm:t>
    </dgm:pt>
    <dgm:pt modelId="{6803A41D-0656-414D-9B22-BF4C68442C3D}" type="pres">
      <dgm:prSet presAssocID="{930A23AF-A5B5-4221-B17A-A6F339D2E57F}" presName="Parent2" presStyleLbl="revTx" presStyleIdx="3" presStyleCnt="8">
        <dgm:presLayoutVars>
          <dgm:chMax val="1"/>
          <dgm:chPref val="1"/>
          <dgm:bulletEnabled val="1"/>
        </dgm:presLayoutVars>
      </dgm:prSet>
      <dgm:spPr/>
      <dgm:t>
        <a:bodyPr/>
        <a:lstStyle/>
        <a:p>
          <a:endParaRPr lang="en-US"/>
        </a:p>
      </dgm:t>
    </dgm:pt>
    <dgm:pt modelId="{DA8E1A5A-7A94-4D8D-A2FA-6EA213AA3BE0}" type="pres">
      <dgm:prSet presAssocID="{F57C43BB-DC6E-4A8F-8983-CACDE6868338}" presName="Accent3" presStyleCnt="0"/>
      <dgm:spPr/>
    </dgm:pt>
    <dgm:pt modelId="{41BD3C78-1D5A-43DF-A81B-3D37806F3AB9}" type="pres">
      <dgm:prSet presAssocID="{F57C43BB-DC6E-4A8F-8983-CACDE6868338}" presName="Accent" presStyleLbl="node1" presStyleIdx="2" presStyleCnt="4"/>
      <dgm:spPr/>
    </dgm:pt>
    <dgm:pt modelId="{1C6E21A9-56D5-4353-BA1A-E953F619F1A4}" type="pres">
      <dgm:prSet presAssocID="{F57C43BB-DC6E-4A8F-8983-CACDE6868338}" presName="Child3" presStyleLbl="revTx" presStyleIdx="4" presStyleCnt="8">
        <dgm:presLayoutVars>
          <dgm:chMax val="0"/>
          <dgm:chPref val="0"/>
          <dgm:bulletEnabled val="1"/>
        </dgm:presLayoutVars>
      </dgm:prSet>
      <dgm:spPr/>
      <dgm:t>
        <a:bodyPr/>
        <a:lstStyle/>
        <a:p>
          <a:endParaRPr lang="en-US"/>
        </a:p>
      </dgm:t>
    </dgm:pt>
    <dgm:pt modelId="{DC789404-F933-4B46-A8C6-79B5CFFA1ABE}" type="pres">
      <dgm:prSet presAssocID="{F57C43BB-DC6E-4A8F-8983-CACDE6868338}" presName="Parent3" presStyleLbl="revTx" presStyleIdx="5" presStyleCnt="8">
        <dgm:presLayoutVars>
          <dgm:chMax val="1"/>
          <dgm:chPref val="1"/>
          <dgm:bulletEnabled val="1"/>
        </dgm:presLayoutVars>
      </dgm:prSet>
      <dgm:spPr/>
      <dgm:t>
        <a:bodyPr/>
        <a:lstStyle/>
        <a:p>
          <a:endParaRPr lang="en-US"/>
        </a:p>
      </dgm:t>
    </dgm:pt>
    <dgm:pt modelId="{7E6F77D9-720E-4283-98E0-94137C5B7A1C}" type="pres">
      <dgm:prSet presAssocID="{C3C0B900-DFF1-456B-875D-5506C7F0F640}" presName="Accent4" presStyleCnt="0"/>
      <dgm:spPr/>
    </dgm:pt>
    <dgm:pt modelId="{F6CBA462-5DDE-4A8A-AB1A-72A15746C618}" type="pres">
      <dgm:prSet presAssocID="{C3C0B900-DFF1-456B-875D-5506C7F0F640}" presName="Accent" presStyleLbl="node1" presStyleIdx="3" presStyleCnt="4"/>
      <dgm:spPr/>
    </dgm:pt>
    <dgm:pt modelId="{5EDE60D3-8CB1-4582-9A66-ABC6767F9413}" type="pres">
      <dgm:prSet presAssocID="{C3C0B900-DFF1-456B-875D-5506C7F0F640}" presName="Child4" presStyleLbl="revTx" presStyleIdx="6" presStyleCnt="8">
        <dgm:presLayoutVars>
          <dgm:chMax val="0"/>
          <dgm:chPref val="0"/>
          <dgm:bulletEnabled val="1"/>
        </dgm:presLayoutVars>
      </dgm:prSet>
      <dgm:spPr/>
      <dgm:t>
        <a:bodyPr/>
        <a:lstStyle/>
        <a:p>
          <a:endParaRPr lang="en-US"/>
        </a:p>
      </dgm:t>
    </dgm:pt>
    <dgm:pt modelId="{C173D18C-E56F-4740-97E3-53CF9E34E540}" type="pres">
      <dgm:prSet presAssocID="{C3C0B900-DFF1-456B-875D-5506C7F0F640}" presName="Parent4" presStyleLbl="revTx" presStyleIdx="7" presStyleCnt="8">
        <dgm:presLayoutVars>
          <dgm:chMax val="1"/>
          <dgm:chPref val="1"/>
          <dgm:bulletEnabled val="1"/>
        </dgm:presLayoutVars>
      </dgm:prSet>
      <dgm:spPr/>
      <dgm:t>
        <a:bodyPr/>
        <a:lstStyle/>
        <a:p>
          <a:endParaRPr lang="en-US"/>
        </a:p>
      </dgm:t>
    </dgm:pt>
  </dgm:ptLst>
  <dgm:cxnLst>
    <dgm:cxn modelId="{30F522F6-F06C-4403-B562-8E05DA9B6671}" type="presOf" srcId="{26CDD3E4-D2B3-476B-92B7-863AA04B3824}" destId="{E059DE9B-B34E-43FD-99E2-B6895997F5FD}" srcOrd="0" destOrd="0" presId="urn:microsoft.com/office/officeart/2009/layout/CircleArrowProcess"/>
    <dgm:cxn modelId="{42383ACF-709E-4CCD-B9D5-43ACF09ADA06}" type="presOf" srcId="{930A23AF-A5B5-4221-B17A-A6F339D2E57F}" destId="{6803A41D-0656-414D-9B22-BF4C68442C3D}" srcOrd="0" destOrd="0" presId="urn:microsoft.com/office/officeart/2009/layout/CircleArrowProcess"/>
    <dgm:cxn modelId="{B5F35C98-6195-4CE4-B4B8-CAAE0104AF4C}" srcId="{746BB5B4-3BA6-459F-B418-B1E354EBF3CE}" destId="{F57C43BB-DC6E-4A8F-8983-CACDE6868338}" srcOrd="2" destOrd="0" parTransId="{49AF0592-0A46-4AAB-9C5C-900E31CEDF0A}" sibTransId="{94AE3A9C-9BF3-4BB7-B69F-B581C59B996A}"/>
    <dgm:cxn modelId="{105B30D8-8AB9-4E14-A8A9-A357BD42B68F}" srcId="{C3C0B900-DFF1-456B-875D-5506C7F0F640}" destId="{B1D789AA-0742-41F9-A3A2-74E0FDDBB2B0}" srcOrd="0" destOrd="0" parTransId="{C2A10BCF-0EA9-43F4-BF3E-90AEC091A68D}" sibTransId="{91DACDA3-55FD-41D0-A4E0-6EE918DE2970}"/>
    <dgm:cxn modelId="{26C2B098-06B9-4358-9DFA-61C7BDC3EE44}" type="presOf" srcId="{F57C43BB-DC6E-4A8F-8983-CACDE6868338}" destId="{DC789404-F933-4B46-A8C6-79B5CFFA1ABE}" srcOrd="0" destOrd="0" presId="urn:microsoft.com/office/officeart/2009/layout/CircleArrowProcess"/>
    <dgm:cxn modelId="{C3BB4AC8-0FDD-463A-B3B7-1F4D133E49A2}" srcId="{930A23AF-A5B5-4221-B17A-A6F339D2E57F}" destId="{9910C922-22D0-4AC9-8D4F-940672AE047A}" srcOrd="0" destOrd="0" parTransId="{7CB74B6B-4EB5-4C90-B833-D1293032B999}" sibTransId="{73FAC246-8F62-4039-8EA3-9DA6972562A6}"/>
    <dgm:cxn modelId="{BDAB119A-4067-4BB0-93E8-9514CCBDF875}" type="presOf" srcId="{C3C0B900-DFF1-456B-875D-5506C7F0F640}" destId="{C173D18C-E56F-4740-97E3-53CF9E34E540}" srcOrd="0" destOrd="0" presId="urn:microsoft.com/office/officeart/2009/layout/CircleArrowProcess"/>
    <dgm:cxn modelId="{352BAC13-0F5F-484A-A650-F302FCE9A113}" srcId="{EA62C763-4CC8-46E8-B5D8-B55FBF49F609}" destId="{26CDD3E4-D2B3-476B-92B7-863AA04B3824}" srcOrd="0" destOrd="0" parTransId="{ACEC2FCA-25A2-47C7-8002-2C8A9CDE9855}" sibTransId="{20F60C4F-5E79-481F-A1FE-BEDBC92FFED7}"/>
    <dgm:cxn modelId="{3CF4A54A-9BBF-4E1B-9808-61DD7D788545}" type="presOf" srcId="{A108744B-FC06-49D6-8847-517A69510748}" destId="{1C6E21A9-56D5-4353-BA1A-E953F619F1A4}" srcOrd="0" destOrd="0" presId="urn:microsoft.com/office/officeart/2009/layout/CircleArrowProcess"/>
    <dgm:cxn modelId="{C620E98F-130F-44B8-B2FB-BE468F7940B8}" srcId="{F57C43BB-DC6E-4A8F-8983-CACDE6868338}" destId="{A108744B-FC06-49D6-8847-517A69510748}" srcOrd="0" destOrd="0" parTransId="{51771405-2EB8-4F75-A3B0-D2BEB5D532E3}" sibTransId="{B0195BE7-C767-461D-B01B-ACF59AB80217}"/>
    <dgm:cxn modelId="{56E8B849-EEB2-4E6B-8877-08D5AAC3591A}" srcId="{746BB5B4-3BA6-459F-B418-B1E354EBF3CE}" destId="{C3C0B900-DFF1-456B-875D-5506C7F0F640}" srcOrd="3" destOrd="0" parTransId="{1D6C633B-59E6-4F27-9145-CD5A50B4E102}" sibTransId="{1BB09D67-49AC-411C-A7EB-31135F036E8D}"/>
    <dgm:cxn modelId="{DA15B7D1-78C0-482A-94FD-EE368176CD64}" srcId="{746BB5B4-3BA6-459F-B418-B1E354EBF3CE}" destId="{930A23AF-A5B5-4221-B17A-A6F339D2E57F}" srcOrd="1" destOrd="0" parTransId="{7929127E-7D4C-43B5-AE68-599B3975D7FA}" sibTransId="{7774A42C-56A6-4810-8C1A-7168CE509F2C}"/>
    <dgm:cxn modelId="{F357C4AD-3958-4D6F-9202-19A223ADBD5C}" type="presOf" srcId="{746BB5B4-3BA6-459F-B418-B1E354EBF3CE}" destId="{D523D4B7-E72B-400B-BC81-1032DCBCBD89}" srcOrd="0" destOrd="0" presId="urn:microsoft.com/office/officeart/2009/layout/CircleArrowProcess"/>
    <dgm:cxn modelId="{D54791F1-F6C5-4F8A-BB93-8F867D323932}" srcId="{746BB5B4-3BA6-459F-B418-B1E354EBF3CE}" destId="{EA62C763-4CC8-46E8-B5D8-B55FBF49F609}" srcOrd="0" destOrd="0" parTransId="{9CDC126B-8297-43AB-B355-AE9CD872DA8B}" sibTransId="{9AC3E8AB-A5AA-4A4E-B24E-4FB5BFCF9DF4}"/>
    <dgm:cxn modelId="{58AD4E78-6EC8-40D7-902C-213FF342D7F8}" type="presOf" srcId="{9910C922-22D0-4AC9-8D4F-940672AE047A}" destId="{466FAB38-A7C6-4DB3-9763-813AE7CEDE75}" srcOrd="0" destOrd="0" presId="urn:microsoft.com/office/officeart/2009/layout/CircleArrowProcess"/>
    <dgm:cxn modelId="{491170B3-A916-4BDB-82FE-1E39B01A082D}" type="presOf" srcId="{EA62C763-4CC8-46E8-B5D8-B55FBF49F609}" destId="{95448595-C092-463E-9743-0F014368858D}" srcOrd="0" destOrd="0" presId="urn:microsoft.com/office/officeart/2009/layout/CircleArrowProcess"/>
    <dgm:cxn modelId="{880A7E5F-55D7-436E-9328-1C4028DCD635}" type="presOf" srcId="{B1D789AA-0742-41F9-A3A2-74E0FDDBB2B0}" destId="{5EDE60D3-8CB1-4582-9A66-ABC6767F9413}" srcOrd="0" destOrd="0" presId="urn:microsoft.com/office/officeart/2009/layout/CircleArrowProcess"/>
    <dgm:cxn modelId="{25EBC90A-E99E-46E7-B692-F8B58D167024}" type="presParOf" srcId="{D523D4B7-E72B-400B-BC81-1032DCBCBD89}" destId="{53EE0F7C-8623-45E6-8BF6-B9EBB44F55D7}" srcOrd="0" destOrd="0" presId="urn:microsoft.com/office/officeart/2009/layout/CircleArrowProcess"/>
    <dgm:cxn modelId="{68F3DBD4-7C97-4A7C-953A-DA903CB18044}" type="presParOf" srcId="{53EE0F7C-8623-45E6-8BF6-B9EBB44F55D7}" destId="{6D9295B3-802D-46EF-A2F7-07C971C14F57}" srcOrd="0" destOrd="0" presId="urn:microsoft.com/office/officeart/2009/layout/CircleArrowProcess"/>
    <dgm:cxn modelId="{95537847-7FD0-4B75-81C3-0896F3F6C69A}" type="presParOf" srcId="{D523D4B7-E72B-400B-BC81-1032DCBCBD89}" destId="{E059DE9B-B34E-43FD-99E2-B6895997F5FD}" srcOrd="1" destOrd="0" presId="urn:microsoft.com/office/officeart/2009/layout/CircleArrowProcess"/>
    <dgm:cxn modelId="{1EC88C3A-B551-46AF-8CE8-971C15D55DCA}" type="presParOf" srcId="{D523D4B7-E72B-400B-BC81-1032DCBCBD89}" destId="{95448595-C092-463E-9743-0F014368858D}" srcOrd="2" destOrd="0" presId="urn:microsoft.com/office/officeart/2009/layout/CircleArrowProcess"/>
    <dgm:cxn modelId="{C09E1668-FC00-4664-9924-F4339123C26D}" type="presParOf" srcId="{D523D4B7-E72B-400B-BC81-1032DCBCBD89}" destId="{99121EE0-CA85-4FF7-AC40-F25C5B3B2163}" srcOrd="3" destOrd="0" presId="urn:microsoft.com/office/officeart/2009/layout/CircleArrowProcess"/>
    <dgm:cxn modelId="{708DF59C-FBED-47DC-9235-CA391F5AF13C}" type="presParOf" srcId="{99121EE0-CA85-4FF7-AC40-F25C5B3B2163}" destId="{43285943-C56F-4CBE-8D7E-60C77EB811A9}" srcOrd="0" destOrd="0" presId="urn:microsoft.com/office/officeart/2009/layout/CircleArrowProcess"/>
    <dgm:cxn modelId="{D26A639F-BD9B-469D-B02D-E919B38438CC}" type="presParOf" srcId="{D523D4B7-E72B-400B-BC81-1032DCBCBD89}" destId="{466FAB38-A7C6-4DB3-9763-813AE7CEDE75}" srcOrd="4" destOrd="0" presId="urn:microsoft.com/office/officeart/2009/layout/CircleArrowProcess"/>
    <dgm:cxn modelId="{C747FF88-02F0-451C-9331-5CA893E4D31C}" type="presParOf" srcId="{D523D4B7-E72B-400B-BC81-1032DCBCBD89}" destId="{6803A41D-0656-414D-9B22-BF4C68442C3D}" srcOrd="5" destOrd="0" presId="urn:microsoft.com/office/officeart/2009/layout/CircleArrowProcess"/>
    <dgm:cxn modelId="{6DA8A475-32E7-49BE-AD3B-ABBF656092A5}" type="presParOf" srcId="{D523D4B7-E72B-400B-BC81-1032DCBCBD89}" destId="{DA8E1A5A-7A94-4D8D-A2FA-6EA213AA3BE0}" srcOrd="6" destOrd="0" presId="urn:microsoft.com/office/officeart/2009/layout/CircleArrowProcess"/>
    <dgm:cxn modelId="{822B6E11-D861-4338-B7B5-295C3A270E1A}" type="presParOf" srcId="{DA8E1A5A-7A94-4D8D-A2FA-6EA213AA3BE0}" destId="{41BD3C78-1D5A-43DF-A81B-3D37806F3AB9}" srcOrd="0" destOrd="0" presId="urn:microsoft.com/office/officeart/2009/layout/CircleArrowProcess"/>
    <dgm:cxn modelId="{A547DC42-D7E1-4245-997D-7BC16A33F3B8}" type="presParOf" srcId="{D523D4B7-E72B-400B-BC81-1032DCBCBD89}" destId="{1C6E21A9-56D5-4353-BA1A-E953F619F1A4}" srcOrd="7" destOrd="0" presId="urn:microsoft.com/office/officeart/2009/layout/CircleArrowProcess"/>
    <dgm:cxn modelId="{84FAB9B5-D781-4BC5-AC3C-043E0140386D}" type="presParOf" srcId="{D523D4B7-E72B-400B-BC81-1032DCBCBD89}" destId="{DC789404-F933-4B46-A8C6-79B5CFFA1ABE}" srcOrd="8" destOrd="0" presId="urn:microsoft.com/office/officeart/2009/layout/CircleArrowProcess"/>
    <dgm:cxn modelId="{CD8C4AEB-C60F-4461-9135-2D15EAB1B67E}" type="presParOf" srcId="{D523D4B7-E72B-400B-BC81-1032DCBCBD89}" destId="{7E6F77D9-720E-4283-98E0-94137C5B7A1C}" srcOrd="9" destOrd="0" presId="urn:microsoft.com/office/officeart/2009/layout/CircleArrowProcess"/>
    <dgm:cxn modelId="{0F168A1A-23AD-4FDE-8154-B2F9FA037ED1}" type="presParOf" srcId="{7E6F77D9-720E-4283-98E0-94137C5B7A1C}" destId="{F6CBA462-5DDE-4A8A-AB1A-72A15746C618}" srcOrd="0" destOrd="0" presId="urn:microsoft.com/office/officeart/2009/layout/CircleArrowProcess"/>
    <dgm:cxn modelId="{ADB31E19-2512-41C2-B86D-0EE032728018}" type="presParOf" srcId="{D523D4B7-E72B-400B-BC81-1032DCBCBD89}" destId="{5EDE60D3-8CB1-4582-9A66-ABC6767F9413}" srcOrd="10" destOrd="0" presId="urn:microsoft.com/office/officeart/2009/layout/CircleArrowProcess"/>
    <dgm:cxn modelId="{09B2F24F-A954-4000-A3A0-895BA4415024}" type="presParOf" srcId="{D523D4B7-E72B-400B-BC81-1032DCBCBD89}" destId="{C173D18C-E56F-4740-97E3-53CF9E34E540}" srcOrd="1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B6C5F9-EF7D-4CA1-B686-29C10241A296}" type="doc">
      <dgm:prSet loTypeId="urn:diagrams.loki3.com/VaryingWidthList" loCatId="list" qsTypeId="urn:microsoft.com/office/officeart/2005/8/quickstyle/simple1" qsCatId="simple" csTypeId="urn:microsoft.com/office/officeart/2005/8/colors/colorful5" csCatId="colorful" phldr="1"/>
      <dgm:spPr/>
    </dgm:pt>
    <dgm:pt modelId="{88124A98-8BBE-402F-8985-30BD184E3414}">
      <dgm:prSet phldrT="[Text]"/>
      <dgm:spPr/>
      <dgm:t>
        <a:bodyPr/>
        <a:lstStyle/>
        <a:p>
          <a:r>
            <a:rPr lang="en-US" dirty="0" smtClean="0"/>
            <a:t>Handshake</a:t>
          </a:r>
        </a:p>
      </dgm:t>
    </dgm:pt>
    <dgm:pt modelId="{FE71A225-C650-4369-A69B-AB9D1360666E}" type="parTrans" cxnId="{C82F4958-7B14-4516-8879-08EDC9FFD628}">
      <dgm:prSet/>
      <dgm:spPr/>
      <dgm:t>
        <a:bodyPr/>
        <a:lstStyle/>
        <a:p>
          <a:endParaRPr lang="en-US"/>
        </a:p>
      </dgm:t>
    </dgm:pt>
    <dgm:pt modelId="{D83D13A7-B501-4C9F-8300-A441961CFF6F}" type="sibTrans" cxnId="{C82F4958-7B14-4516-8879-08EDC9FFD628}">
      <dgm:prSet/>
      <dgm:spPr/>
      <dgm:t>
        <a:bodyPr/>
        <a:lstStyle/>
        <a:p>
          <a:endParaRPr lang="en-US"/>
        </a:p>
      </dgm:t>
    </dgm:pt>
    <dgm:pt modelId="{ABED6E74-5534-41DE-B070-0DF9127E2AAC}">
      <dgm:prSet phldrT="[Text]"/>
      <dgm:spPr/>
      <dgm:t>
        <a:bodyPr/>
        <a:lstStyle/>
        <a:p>
          <a:r>
            <a:rPr lang="en-US" dirty="0" smtClean="0"/>
            <a:t>Career Services Staff</a:t>
          </a:r>
          <a:endParaRPr lang="en-US" dirty="0"/>
        </a:p>
      </dgm:t>
    </dgm:pt>
    <dgm:pt modelId="{A21448F7-7024-4082-BB56-EEA728680BE1}" type="parTrans" cxnId="{9E9E7280-1C16-4017-A0D6-8162274206CE}">
      <dgm:prSet/>
      <dgm:spPr/>
      <dgm:t>
        <a:bodyPr/>
        <a:lstStyle/>
        <a:p>
          <a:endParaRPr lang="en-US"/>
        </a:p>
      </dgm:t>
    </dgm:pt>
    <dgm:pt modelId="{6080024C-5257-47D1-B0F0-755457BC44F2}" type="sibTrans" cxnId="{9E9E7280-1C16-4017-A0D6-8162274206CE}">
      <dgm:prSet/>
      <dgm:spPr/>
      <dgm:t>
        <a:bodyPr/>
        <a:lstStyle/>
        <a:p>
          <a:endParaRPr lang="en-US"/>
        </a:p>
      </dgm:t>
    </dgm:pt>
    <dgm:pt modelId="{7270202C-E01D-43A6-A7FC-B37029937E62}">
      <dgm:prSet phldrT="[Text]"/>
      <dgm:spPr/>
      <dgm:t>
        <a:bodyPr/>
        <a:lstStyle/>
        <a:p>
          <a:r>
            <a:rPr lang="en-US" dirty="0" smtClean="0"/>
            <a:t>Build List Based on Your Interests &amp; Passions</a:t>
          </a:r>
          <a:endParaRPr lang="en-US" dirty="0"/>
        </a:p>
      </dgm:t>
    </dgm:pt>
    <dgm:pt modelId="{93D6D0B5-CAF5-4BA3-B25E-E4DC249DCA81}" type="parTrans" cxnId="{9E9D1334-78ED-4725-A839-31AD1639C9BB}">
      <dgm:prSet/>
      <dgm:spPr/>
      <dgm:t>
        <a:bodyPr/>
        <a:lstStyle/>
        <a:p>
          <a:endParaRPr lang="en-US"/>
        </a:p>
      </dgm:t>
    </dgm:pt>
    <dgm:pt modelId="{1072D5FC-CAE7-4E81-BB60-65FC60FAE19D}" type="sibTrans" cxnId="{9E9D1334-78ED-4725-A839-31AD1639C9BB}">
      <dgm:prSet/>
      <dgm:spPr/>
      <dgm:t>
        <a:bodyPr/>
        <a:lstStyle/>
        <a:p>
          <a:endParaRPr lang="en-US"/>
        </a:p>
      </dgm:t>
    </dgm:pt>
    <dgm:pt modelId="{5C5A7726-166B-43C5-BACA-AD2D4DEDD51C}">
      <dgm:prSet phldrT="[Text]"/>
      <dgm:spPr/>
      <dgm:t>
        <a:bodyPr/>
        <a:lstStyle/>
        <a:p>
          <a:r>
            <a:rPr lang="en-US" dirty="0" smtClean="0"/>
            <a:t>Faculty</a:t>
          </a:r>
          <a:endParaRPr lang="en-US" dirty="0"/>
        </a:p>
      </dgm:t>
    </dgm:pt>
    <dgm:pt modelId="{2D3C31A4-E011-4BF0-AD1F-2B883B788542}" type="parTrans" cxnId="{496CCE12-E46B-4AB5-8B11-DCFA740C2505}">
      <dgm:prSet/>
      <dgm:spPr/>
      <dgm:t>
        <a:bodyPr/>
        <a:lstStyle/>
        <a:p>
          <a:endParaRPr lang="en-US"/>
        </a:p>
      </dgm:t>
    </dgm:pt>
    <dgm:pt modelId="{C34F76FB-BC0F-4B9C-9036-1A3150FA309E}" type="sibTrans" cxnId="{496CCE12-E46B-4AB5-8B11-DCFA740C2505}">
      <dgm:prSet/>
      <dgm:spPr/>
      <dgm:t>
        <a:bodyPr/>
        <a:lstStyle/>
        <a:p>
          <a:endParaRPr lang="en-US"/>
        </a:p>
      </dgm:t>
    </dgm:pt>
    <dgm:pt modelId="{D0793B88-89EC-4B2E-8C21-2B808EA06A51}">
      <dgm:prSet phldrT="[Text]"/>
      <dgm:spPr/>
      <dgm:t>
        <a:bodyPr/>
        <a:lstStyle/>
        <a:p>
          <a:r>
            <a:rPr lang="en-US" dirty="0" smtClean="0"/>
            <a:t>Google, Indeed, Etc.</a:t>
          </a:r>
          <a:endParaRPr lang="en-US" dirty="0"/>
        </a:p>
      </dgm:t>
    </dgm:pt>
    <dgm:pt modelId="{0786196B-761C-4220-9F30-A79C531D93F3}" type="parTrans" cxnId="{F60E3D8E-1586-4E15-B7A1-45B1796612BA}">
      <dgm:prSet/>
      <dgm:spPr/>
      <dgm:t>
        <a:bodyPr/>
        <a:lstStyle/>
        <a:p>
          <a:endParaRPr lang="en-US"/>
        </a:p>
      </dgm:t>
    </dgm:pt>
    <dgm:pt modelId="{8754FD14-167D-4884-B0CE-795808E8F62E}" type="sibTrans" cxnId="{F60E3D8E-1586-4E15-B7A1-45B1796612BA}">
      <dgm:prSet/>
      <dgm:spPr/>
      <dgm:t>
        <a:bodyPr/>
        <a:lstStyle/>
        <a:p>
          <a:endParaRPr lang="en-US"/>
        </a:p>
      </dgm:t>
    </dgm:pt>
    <dgm:pt modelId="{69FBD61E-0AFD-4384-B244-41D2A8C4D91E}">
      <dgm:prSet phldrT="[Text]"/>
      <dgm:spPr/>
      <dgm:t>
        <a:bodyPr/>
        <a:lstStyle/>
        <a:p>
          <a:r>
            <a:rPr lang="en-US" dirty="0" smtClean="0"/>
            <a:t>Dream Company Competitors</a:t>
          </a:r>
          <a:endParaRPr lang="en-US" dirty="0"/>
        </a:p>
      </dgm:t>
    </dgm:pt>
    <dgm:pt modelId="{2A2B56E9-FC3A-4816-B0E5-613DCFE3C85F}" type="parTrans" cxnId="{3A05821C-984D-42A3-B89E-411DBFC35B16}">
      <dgm:prSet/>
      <dgm:spPr/>
      <dgm:t>
        <a:bodyPr/>
        <a:lstStyle/>
        <a:p>
          <a:endParaRPr lang="en-US"/>
        </a:p>
      </dgm:t>
    </dgm:pt>
    <dgm:pt modelId="{F09FE303-1BCA-43ED-8F84-6FDA4B80D9AF}" type="sibTrans" cxnId="{3A05821C-984D-42A3-B89E-411DBFC35B16}">
      <dgm:prSet/>
      <dgm:spPr/>
      <dgm:t>
        <a:bodyPr/>
        <a:lstStyle/>
        <a:p>
          <a:endParaRPr lang="en-US"/>
        </a:p>
      </dgm:t>
    </dgm:pt>
    <dgm:pt modelId="{9E5CD4A8-DB1C-4A73-A134-B29AAC83E136}">
      <dgm:prSet phldrT="[Text]"/>
      <dgm:spPr/>
      <dgm:t>
        <a:bodyPr/>
        <a:lstStyle/>
        <a:p>
          <a:r>
            <a:rPr lang="en-US" dirty="0" smtClean="0"/>
            <a:t>LinkedIn</a:t>
          </a:r>
          <a:endParaRPr lang="en-US" dirty="0"/>
        </a:p>
      </dgm:t>
    </dgm:pt>
    <dgm:pt modelId="{666C782D-6F48-411E-B2CD-C77793436F33}" type="parTrans" cxnId="{7FD3B4A2-2DC9-4D40-B695-0D740B13F40F}">
      <dgm:prSet/>
      <dgm:spPr/>
      <dgm:t>
        <a:bodyPr/>
        <a:lstStyle/>
        <a:p>
          <a:endParaRPr lang="en-US"/>
        </a:p>
      </dgm:t>
    </dgm:pt>
    <dgm:pt modelId="{B8BD1D0E-4AAB-499E-A4AB-E072E9E81406}" type="sibTrans" cxnId="{7FD3B4A2-2DC9-4D40-B695-0D740B13F40F}">
      <dgm:prSet/>
      <dgm:spPr/>
      <dgm:t>
        <a:bodyPr/>
        <a:lstStyle/>
        <a:p>
          <a:endParaRPr lang="en-US"/>
        </a:p>
      </dgm:t>
    </dgm:pt>
    <dgm:pt modelId="{C6857504-27F0-4C77-BEEA-127A4B9957D4}" type="pres">
      <dgm:prSet presAssocID="{0EB6C5F9-EF7D-4CA1-B686-29C10241A296}" presName="Name0" presStyleCnt="0">
        <dgm:presLayoutVars>
          <dgm:resizeHandles/>
        </dgm:presLayoutVars>
      </dgm:prSet>
      <dgm:spPr/>
    </dgm:pt>
    <dgm:pt modelId="{5398618D-38C9-4778-97B9-FFB35833EA4D}" type="pres">
      <dgm:prSet presAssocID="{88124A98-8BBE-402F-8985-30BD184E3414}" presName="text" presStyleLbl="node1" presStyleIdx="0" presStyleCnt="7">
        <dgm:presLayoutVars>
          <dgm:bulletEnabled val="1"/>
        </dgm:presLayoutVars>
      </dgm:prSet>
      <dgm:spPr/>
      <dgm:t>
        <a:bodyPr/>
        <a:lstStyle/>
        <a:p>
          <a:endParaRPr lang="en-US"/>
        </a:p>
      </dgm:t>
    </dgm:pt>
    <dgm:pt modelId="{C4911490-626B-42A9-BAA7-A0DFEC060A24}" type="pres">
      <dgm:prSet presAssocID="{D83D13A7-B501-4C9F-8300-A441961CFF6F}" presName="space" presStyleCnt="0"/>
      <dgm:spPr/>
    </dgm:pt>
    <dgm:pt modelId="{613C8D35-3C1C-4B84-8A33-EE405189E32D}" type="pres">
      <dgm:prSet presAssocID="{ABED6E74-5534-41DE-B070-0DF9127E2AAC}" presName="text" presStyleLbl="node1" presStyleIdx="1" presStyleCnt="7">
        <dgm:presLayoutVars>
          <dgm:bulletEnabled val="1"/>
        </dgm:presLayoutVars>
      </dgm:prSet>
      <dgm:spPr/>
      <dgm:t>
        <a:bodyPr/>
        <a:lstStyle/>
        <a:p>
          <a:endParaRPr lang="en-US"/>
        </a:p>
      </dgm:t>
    </dgm:pt>
    <dgm:pt modelId="{620E726A-9D56-4BE7-BAA6-8D799CB2842D}" type="pres">
      <dgm:prSet presAssocID="{6080024C-5257-47D1-B0F0-755457BC44F2}" presName="space" presStyleCnt="0"/>
      <dgm:spPr/>
    </dgm:pt>
    <dgm:pt modelId="{7146EB25-A331-491B-B4DC-02F0C607CA13}" type="pres">
      <dgm:prSet presAssocID="{7270202C-E01D-43A6-A7FC-B37029937E62}" presName="text" presStyleLbl="node1" presStyleIdx="2" presStyleCnt="7">
        <dgm:presLayoutVars>
          <dgm:bulletEnabled val="1"/>
        </dgm:presLayoutVars>
      </dgm:prSet>
      <dgm:spPr/>
      <dgm:t>
        <a:bodyPr/>
        <a:lstStyle/>
        <a:p>
          <a:endParaRPr lang="en-US"/>
        </a:p>
      </dgm:t>
    </dgm:pt>
    <dgm:pt modelId="{E2320B0B-71C6-4B5B-B0C5-F77D609EA052}" type="pres">
      <dgm:prSet presAssocID="{1072D5FC-CAE7-4E81-BB60-65FC60FAE19D}" presName="space" presStyleCnt="0"/>
      <dgm:spPr/>
    </dgm:pt>
    <dgm:pt modelId="{5434F974-96C0-41F6-B49F-236214DE77E8}" type="pres">
      <dgm:prSet presAssocID="{5C5A7726-166B-43C5-BACA-AD2D4DEDD51C}" presName="text" presStyleLbl="node1" presStyleIdx="3" presStyleCnt="7">
        <dgm:presLayoutVars>
          <dgm:bulletEnabled val="1"/>
        </dgm:presLayoutVars>
      </dgm:prSet>
      <dgm:spPr/>
      <dgm:t>
        <a:bodyPr/>
        <a:lstStyle/>
        <a:p>
          <a:endParaRPr lang="en-US"/>
        </a:p>
      </dgm:t>
    </dgm:pt>
    <dgm:pt modelId="{CA2A6FFA-5A4F-4A90-8BB8-48D4019CF7E2}" type="pres">
      <dgm:prSet presAssocID="{C34F76FB-BC0F-4B9C-9036-1A3150FA309E}" presName="space" presStyleCnt="0"/>
      <dgm:spPr/>
    </dgm:pt>
    <dgm:pt modelId="{13EC80D5-39A7-4961-B87C-846D5A350E42}" type="pres">
      <dgm:prSet presAssocID="{D0793B88-89EC-4B2E-8C21-2B808EA06A51}" presName="text" presStyleLbl="node1" presStyleIdx="4" presStyleCnt="7">
        <dgm:presLayoutVars>
          <dgm:bulletEnabled val="1"/>
        </dgm:presLayoutVars>
      </dgm:prSet>
      <dgm:spPr/>
      <dgm:t>
        <a:bodyPr/>
        <a:lstStyle/>
        <a:p>
          <a:endParaRPr lang="en-US"/>
        </a:p>
      </dgm:t>
    </dgm:pt>
    <dgm:pt modelId="{AC83752C-60DA-4BCE-9598-B9A96208EA30}" type="pres">
      <dgm:prSet presAssocID="{8754FD14-167D-4884-B0CE-795808E8F62E}" presName="space" presStyleCnt="0"/>
      <dgm:spPr/>
    </dgm:pt>
    <dgm:pt modelId="{489A9877-7B34-47A9-A373-A51AA261492A}" type="pres">
      <dgm:prSet presAssocID="{69FBD61E-0AFD-4384-B244-41D2A8C4D91E}" presName="text" presStyleLbl="node1" presStyleIdx="5" presStyleCnt="7">
        <dgm:presLayoutVars>
          <dgm:bulletEnabled val="1"/>
        </dgm:presLayoutVars>
      </dgm:prSet>
      <dgm:spPr/>
      <dgm:t>
        <a:bodyPr/>
        <a:lstStyle/>
        <a:p>
          <a:endParaRPr lang="en-US"/>
        </a:p>
      </dgm:t>
    </dgm:pt>
    <dgm:pt modelId="{17986D4A-E11D-4879-B6FF-FDB86CF08EDE}" type="pres">
      <dgm:prSet presAssocID="{F09FE303-1BCA-43ED-8F84-6FDA4B80D9AF}" presName="space" presStyleCnt="0"/>
      <dgm:spPr/>
    </dgm:pt>
    <dgm:pt modelId="{6D321962-E23A-40A5-ABBD-FA2B3904D3C9}" type="pres">
      <dgm:prSet presAssocID="{9E5CD4A8-DB1C-4A73-A134-B29AAC83E136}" presName="text" presStyleLbl="node1" presStyleIdx="6" presStyleCnt="7">
        <dgm:presLayoutVars>
          <dgm:bulletEnabled val="1"/>
        </dgm:presLayoutVars>
      </dgm:prSet>
      <dgm:spPr/>
      <dgm:t>
        <a:bodyPr/>
        <a:lstStyle/>
        <a:p>
          <a:endParaRPr lang="en-US"/>
        </a:p>
      </dgm:t>
    </dgm:pt>
  </dgm:ptLst>
  <dgm:cxnLst>
    <dgm:cxn modelId="{F60E3D8E-1586-4E15-B7A1-45B1796612BA}" srcId="{0EB6C5F9-EF7D-4CA1-B686-29C10241A296}" destId="{D0793B88-89EC-4B2E-8C21-2B808EA06A51}" srcOrd="4" destOrd="0" parTransId="{0786196B-761C-4220-9F30-A79C531D93F3}" sibTransId="{8754FD14-167D-4884-B0CE-795808E8F62E}"/>
    <dgm:cxn modelId="{F57EF4BB-352F-4885-AFC1-7EDDCB34F48D}" type="presOf" srcId="{ABED6E74-5534-41DE-B070-0DF9127E2AAC}" destId="{613C8D35-3C1C-4B84-8A33-EE405189E32D}" srcOrd="0" destOrd="0" presId="urn:diagrams.loki3.com/VaryingWidthList"/>
    <dgm:cxn modelId="{EF8CECF2-3A57-4C53-AE0D-03B31FFF735A}" type="presOf" srcId="{5C5A7726-166B-43C5-BACA-AD2D4DEDD51C}" destId="{5434F974-96C0-41F6-B49F-236214DE77E8}" srcOrd="0" destOrd="0" presId="urn:diagrams.loki3.com/VaryingWidthList"/>
    <dgm:cxn modelId="{6DC73D4F-DB6B-4616-BD91-E86683A50DA8}" type="presOf" srcId="{0EB6C5F9-EF7D-4CA1-B686-29C10241A296}" destId="{C6857504-27F0-4C77-BEEA-127A4B9957D4}" srcOrd="0" destOrd="0" presId="urn:diagrams.loki3.com/VaryingWidthList"/>
    <dgm:cxn modelId="{5F4AA64C-C0CC-4BAB-80F8-EE612B8AD71F}" type="presOf" srcId="{69FBD61E-0AFD-4384-B244-41D2A8C4D91E}" destId="{489A9877-7B34-47A9-A373-A51AA261492A}" srcOrd="0" destOrd="0" presId="urn:diagrams.loki3.com/VaryingWidthList"/>
    <dgm:cxn modelId="{3A05821C-984D-42A3-B89E-411DBFC35B16}" srcId="{0EB6C5F9-EF7D-4CA1-B686-29C10241A296}" destId="{69FBD61E-0AFD-4384-B244-41D2A8C4D91E}" srcOrd="5" destOrd="0" parTransId="{2A2B56E9-FC3A-4816-B0E5-613DCFE3C85F}" sibTransId="{F09FE303-1BCA-43ED-8F84-6FDA4B80D9AF}"/>
    <dgm:cxn modelId="{496CCE12-E46B-4AB5-8B11-DCFA740C2505}" srcId="{0EB6C5F9-EF7D-4CA1-B686-29C10241A296}" destId="{5C5A7726-166B-43C5-BACA-AD2D4DEDD51C}" srcOrd="3" destOrd="0" parTransId="{2D3C31A4-E011-4BF0-AD1F-2B883B788542}" sibTransId="{C34F76FB-BC0F-4B9C-9036-1A3150FA309E}"/>
    <dgm:cxn modelId="{7FD3B4A2-2DC9-4D40-B695-0D740B13F40F}" srcId="{0EB6C5F9-EF7D-4CA1-B686-29C10241A296}" destId="{9E5CD4A8-DB1C-4A73-A134-B29AAC83E136}" srcOrd="6" destOrd="0" parTransId="{666C782D-6F48-411E-B2CD-C77793436F33}" sibTransId="{B8BD1D0E-4AAB-499E-A4AB-E072E9E81406}"/>
    <dgm:cxn modelId="{9A0ABF5C-C743-44C9-A4C2-6ED8FDB62F11}" type="presOf" srcId="{9E5CD4A8-DB1C-4A73-A134-B29AAC83E136}" destId="{6D321962-E23A-40A5-ABBD-FA2B3904D3C9}" srcOrd="0" destOrd="0" presId="urn:diagrams.loki3.com/VaryingWidthList"/>
    <dgm:cxn modelId="{9E9D1334-78ED-4725-A839-31AD1639C9BB}" srcId="{0EB6C5F9-EF7D-4CA1-B686-29C10241A296}" destId="{7270202C-E01D-43A6-A7FC-B37029937E62}" srcOrd="2" destOrd="0" parTransId="{93D6D0B5-CAF5-4BA3-B25E-E4DC249DCA81}" sibTransId="{1072D5FC-CAE7-4E81-BB60-65FC60FAE19D}"/>
    <dgm:cxn modelId="{CDA21978-FEC8-41C4-B8A5-52F2AF681315}" type="presOf" srcId="{88124A98-8BBE-402F-8985-30BD184E3414}" destId="{5398618D-38C9-4778-97B9-FFB35833EA4D}" srcOrd="0" destOrd="0" presId="urn:diagrams.loki3.com/VaryingWidthList"/>
    <dgm:cxn modelId="{13A226FA-6A00-41B9-9225-1EB837690E19}" type="presOf" srcId="{D0793B88-89EC-4B2E-8C21-2B808EA06A51}" destId="{13EC80D5-39A7-4961-B87C-846D5A350E42}" srcOrd="0" destOrd="0" presId="urn:diagrams.loki3.com/VaryingWidthList"/>
    <dgm:cxn modelId="{9E454D8E-BF15-400B-9A11-D85024662394}" type="presOf" srcId="{7270202C-E01D-43A6-A7FC-B37029937E62}" destId="{7146EB25-A331-491B-B4DC-02F0C607CA13}" srcOrd="0" destOrd="0" presId="urn:diagrams.loki3.com/VaryingWidthList"/>
    <dgm:cxn modelId="{C82F4958-7B14-4516-8879-08EDC9FFD628}" srcId="{0EB6C5F9-EF7D-4CA1-B686-29C10241A296}" destId="{88124A98-8BBE-402F-8985-30BD184E3414}" srcOrd="0" destOrd="0" parTransId="{FE71A225-C650-4369-A69B-AB9D1360666E}" sibTransId="{D83D13A7-B501-4C9F-8300-A441961CFF6F}"/>
    <dgm:cxn modelId="{9E9E7280-1C16-4017-A0D6-8162274206CE}" srcId="{0EB6C5F9-EF7D-4CA1-B686-29C10241A296}" destId="{ABED6E74-5534-41DE-B070-0DF9127E2AAC}" srcOrd="1" destOrd="0" parTransId="{A21448F7-7024-4082-BB56-EEA728680BE1}" sibTransId="{6080024C-5257-47D1-B0F0-755457BC44F2}"/>
    <dgm:cxn modelId="{B139DDF0-C4CE-4E06-BE72-B055742E9877}" type="presParOf" srcId="{C6857504-27F0-4C77-BEEA-127A4B9957D4}" destId="{5398618D-38C9-4778-97B9-FFB35833EA4D}" srcOrd="0" destOrd="0" presId="urn:diagrams.loki3.com/VaryingWidthList"/>
    <dgm:cxn modelId="{4AA8CD0B-A57A-4866-B4E1-1DF3BE95B7BB}" type="presParOf" srcId="{C6857504-27F0-4C77-BEEA-127A4B9957D4}" destId="{C4911490-626B-42A9-BAA7-A0DFEC060A24}" srcOrd="1" destOrd="0" presId="urn:diagrams.loki3.com/VaryingWidthList"/>
    <dgm:cxn modelId="{CD1613D1-F9D6-4980-A165-154A3D3C8C7D}" type="presParOf" srcId="{C6857504-27F0-4C77-BEEA-127A4B9957D4}" destId="{613C8D35-3C1C-4B84-8A33-EE405189E32D}" srcOrd="2" destOrd="0" presId="urn:diagrams.loki3.com/VaryingWidthList"/>
    <dgm:cxn modelId="{B726E214-5871-4C70-9617-EBC0C46DB54E}" type="presParOf" srcId="{C6857504-27F0-4C77-BEEA-127A4B9957D4}" destId="{620E726A-9D56-4BE7-BAA6-8D799CB2842D}" srcOrd="3" destOrd="0" presId="urn:diagrams.loki3.com/VaryingWidthList"/>
    <dgm:cxn modelId="{0727B8AD-5064-4E74-BCF0-069F7025834F}" type="presParOf" srcId="{C6857504-27F0-4C77-BEEA-127A4B9957D4}" destId="{7146EB25-A331-491B-B4DC-02F0C607CA13}" srcOrd="4" destOrd="0" presId="urn:diagrams.loki3.com/VaryingWidthList"/>
    <dgm:cxn modelId="{798C7442-5A54-42FF-905C-757B5F4B2E73}" type="presParOf" srcId="{C6857504-27F0-4C77-BEEA-127A4B9957D4}" destId="{E2320B0B-71C6-4B5B-B0C5-F77D609EA052}" srcOrd="5" destOrd="0" presId="urn:diagrams.loki3.com/VaryingWidthList"/>
    <dgm:cxn modelId="{6EA0BDB3-4B6D-4DAD-932B-6F8379E7612F}" type="presParOf" srcId="{C6857504-27F0-4C77-BEEA-127A4B9957D4}" destId="{5434F974-96C0-41F6-B49F-236214DE77E8}" srcOrd="6" destOrd="0" presId="urn:diagrams.loki3.com/VaryingWidthList"/>
    <dgm:cxn modelId="{DD5FC72D-68EE-4A32-B7DF-64ECF3A14D6E}" type="presParOf" srcId="{C6857504-27F0-4C77-BEEA-127A4B9957D4}" destId="{CA2A6FFA-5A4F-4A90-8BB8-48D4019CF7E2}" srcOrd="7" destOrd="0" presId="urn:diagrams.loki3.com/VaryingWidthList"/>
    <dgm:cxn modelId="{4E125788-59DD-4E50-8721-1BCC4012403D}" type="presParOf" srcId="{C6857504-27F0-4C77-BEEA-127A4B9957D4}" destId="{13EC80D5-39A7-4961-B87C-846D5A350E42}" srcOrd="8" destOrd="0" presId="urn:diagrams.loki3.com/VaryingWidthList"/>
    <dgm:cxn modelId="{A931184D-1E93-4E2C-B0D5-9750E2BC1F1A}" type="presParOf" srcId="{C6857504-27F0-4C77-BEEA-127A4B9957D4}" destId="{AC83752C-60DA-4BCE-9598-B9A96208EA30}" srcOrd="9" destOrd="0" presId="urn:diagrams.loki3.com/VaryingWidthList"/>
    <dgm:cxn modelId="{4244682E-A170-4885-A27E-9CBCB6AAAF37}" type="presParOf" srcId="{C6857504-27F0-4C77-BEEA-127A4B9957D4}" destId="{489A9877-7B34-47A9-A373-A51AA261492A}" srcOrd="10" destOrd="0" presId="urn:diagrams.loki3.com/VaryingWidthList"/>
    <dgm:cxn modelId="{4A4056DA-D8D0-4225-8588-4225620A2C44}" type="presParOf" srcId="{C6857504-27F0-4C77-BEEA-127A4B9957D4}" destId="{17986D4A-E11D-4879-B6FF-FDB86CF08EDE}" srcOrd="11" destOrd="0" presId="urn:diagrams.loki3.com/VaryingWidthList"/>
    <dgm:cxn modelId="{C8A330A4-9EAF-4301-BF39-64E4BA6CB82F}" type="presParOf" srcId="{C6857504-27F0-4C77-BEEA-127A4B9957D4}" destId="{6D321962-E23A-40A5-ABBD-FA2B3904D3C9}" srcOrd="12"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60C76D-778A-4F6E-9BB6-E2E010E8867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B8887EF-40EF-4B6A-80A3-91A12BBC995C}">
      <dgm:prSet phldrT="[Text]"/>
      <dgm:spPr/>
      <dgm:t>
        <a:bodyPr/>
        <a:lstStyle/>
        <a:p>
          <a:r>
            <a:rPr lang="en-US" b="1" u="sng" dirty="0" smtClean="0"/>
            <a:t>Identify 30-40 companies you want to work for</a:t>
          </a:r>
          <a:endParaRPr lang="en-US" dirty="0"/>
        </a:p>
      </dgm:t>
    </dgm:pt>
    <dgm:pt modelId="{857AD104-5C14-4EF0-8FC2-7CC5190B6AC4}" type="parTrans" cxnId="{F0B2915D-EDC9-4E64-A42A-E716620702F4}">
      <dgm:prSet/>
      <dgm:spPr/>
      <dgm:t>
        <a:bodyPr/>
        <a:lstStyle/>
        <a:p>
          <a:endParaRPr lang="en-US"/>
        </a:p>
      </dgm:t>
    </dgm:pt>
    <dgm:pt modelId="{24449441-126E-4FF0-9194-72E2527A81EF}" type="sibTrans" cxnId="{F0B2915D-EDC9-4E64-A42A-E716620702F4}">
      <dgm:prSet/>
      <dgm:spPr/>
      <dgm:t>
        <a:bodyPr/>
        <a:lstStyle/>
        <a:p>
          <a:endParaRPr lang="en-US"/>
        </a:p>
      </dgm:t>
    </dgm:pt>
    <dgm:pt modelId="{28DC8F7A-B454-4B94-BEAE-CA4966D958C7}">
      <dgm:prSet phldrT="[Text]"/>
      <dgm:spPr/>
      <dgm:t>
        <a:bodyPr/>
        <a:lstStyle/>
        <a:p>
          <a:r>
            <a:rPr lang="en-US" b="1" u="sng" dirty="0" smtClean="0"/>
            <a:t>Send a letter of introduction to each company</a:t>
          </a:r>
          <a:endParaRPr lang="en-US" dirty="0"/>
        </a:p>
      </dgm:t>
    </dgm:pt>
    <dgm:pt modelId="{75F2D925-0110-406D-8C90-A3FE6340BD96}" type="parTrans" cxnId="{D0C1EB78-8B31-4A1E-BA16-7967262F196A}">
      <dgm:prSet/>
      <dgm:spPr/>
      <dgm:t>
        <a:bodyPr/>
        <a:lstStyle/>
        <a:p>
          <a:endParaRPr lang="en-US"/>
        </a:p>
      </dgm:t>
    </dgm:pt>
    <dgm:pt modelId="{0857F66F-2B44-442F-8604-71053BB64BED}" type="sibTrans" cxnId="{D0C1EB78-8B31-4A1E-BA16-7967262F196A}">
      <dgm:prSet/>
      <dgm:spPr/>
      <dgm:t>
        <a:bodyPr/>
        <a:lstStyle/>
        <a:p>
          <a:endParaRPr lang="en-US"/>
        </a:p>
      </dgm:t>
    </dgm:pt>
    <dgm:pt modelId="{9753FC83-4089-4BFD-BCD5-3FA8DFAAEE87}">
      <dgm:prSet phldrT="[Text]"/>
      <dgm:spPr/>
      <dgm:t>
        <a:bodyPr/>
        <a:lstStyle/>
        <a:p>
          <a:r>
            <a:rPr lang="en-US" b="1" u="sng" dirty="0" smtClean="0"/>
            <a:t>Send your cover letter &amp; resume—one week after your letter of introduction</a:t>
          </a:r>
          <a:endParaRPr lang="en-US" dirty="0"/>
        </a:p>
      </dgm:t>
    </dgm:pt>
    <dgm:pt modelId="{72ED4C17-0BB1-4315-8B30-A3F4AA692FF4}" type="parTrans" cxnId="{58374805-5A19-48C8-9C2B-CB320049996C}">
      <dgm:prSet/>
      <dgm:spPr/>
      <dgm:t>
        <a:bodyPr/>
        <a:lstStyle/>
        <a:p>
          <a:endParaRPr lang="en-US"/>
        </a:p>
      </dgm:t>
    </dgm:pt>
    <dgm:pt modelId="{291CF346-1C7B-402E-83AE-2E2580432643}" type="sibTrans" cxnId="{58374805-5A19-48C8-9C2B-CB320049996C}">
      <dgm:prSet/>
      <dgm:spPr/>
      <dgm:t>
        <a:bodyPr/>
        <a:lstStyle/>
        <a:p>
          <a:endParaRPr lang="en-US"/>
        </a:p>
      </dgm:t>
    </dgm:pt>
    <dgm:pt modelId="{0A97D473-FBB3-42ED-A88D-A68973DCF8D1}">
      <dgm:prSet phldrT="[Text]"/>
      <dgm:spPr/>
      <dgm:t>
        <a:bodyPr/>
        <a:lstStyle/>
        <a:p>
          <a:r>
            <a:rPr lang="en-US" dirty="0" smtClean="0"/>
            <a:t>Do you want to work with a small or large employer? A manufacturing or a service company? A new company or an old established one? Do you want to travel or be home in the evening? Interested in healthcare, retail, financial companies, printing, etc.</a:t>
          </a:r>
          <a:endParaRPr lang="en-US" dirty="0"/>
        </a:p>
      </dgm:t>
    </dgm:pt>
    <dgm:pt modelId="{7E9B880A-6EF3-42B1-8248-E2115A5A07C5}" type="parTrans" cxnId="{64167F31-8B60-4974-A16C-EAFD48465F3B}">
      <dgm:prSet/>
      <dgm:spPr/>
      <dgm:t>
        <a:bodyPr/>
        <a:lstStyle/>
        <a:p>
          <a:endParaRPr lang="en-US"/>
        </a:p>
      </dgm:t>
    </dgm:pt>
    <dgm:pt modelId="{3A38F82E-18F4-4DC4-9EC9-608AF4527CC8}" type="sibTrans" cxnId="{64167F31-8B60-4974-A16C-EAFD48465F3B}">
      <dgm:prSet/>
      <dgm:spPr/>
      <dgm:t>
        <a:bodyPr/>
        <a:lstStyle/>
        <a:p>
          <a:endParaRPr lang="en-US"/>
        </a:p>
      </dgm:t>
    </dgm:pt>
    <dgm:pt modelId="{47776E40-1E0C-4CBC-B81F-C148CEE45625}">
      <dgm:prSet phldrT="[Text]"/>
      <dgm:spPr/>
      <dgm:t>
        <a:bodyPr/>
        <a:lstStyle/>
        <a:p>
          <a:r>
            <a:rPr lang="en-US" smtClean="0"/>
            <a:t>This builds name recognition. You can do it via email or using an old-fashioned paper letter. You can see examples letters of introduction </a:t>
          </a:r>
          <a:r>
            <a:rPr lang="en-US" smtClean="0">
              <a:hlinkClick xmlns:r="http://schemas.openxmlformats.org/officeDocument/2006/relationships" r:id="rId1"/>
            </a:rPr>
            <a:t>here</a:t>
          </a:r>
          <a:endParaRPr lang="en-US" dirty="0"/>
        </a:p>
      </dgm:t>
    </dgm:pt>
    <dgm:pt modelId="{0D3C010A-9A5D-4938-8D62-A893D09EE3C5}" type="parTrans" cxnId="{BE9ED04E-4C16-4825-9FFB-E897BBE3D26B}">
      <dgm:prSet/>
      <dgm:spPr/>
      <dgm:t>
        <a:bodyPr/>
        <a:lstStyle/>
        <a:p>
          <a:endParaRPr lang="en-US"/>
        </a:p>
      </dgm:t>
    </dgm:pt>
    <dgm:pt modelId="{6499E527-E04C-4E0E-BECC-5F35695EDA12}" type="sibTrans" cxnId="{BE9ED04E-4C16-4825-9FFB-E897BBE3D26B}">
      <dgm:prSet/>
      <dgm:spPr/>
      <dgm:t>
        <a:bodyPr/>
        <a:lstStyle/>
        <a:p>
          <a:endParaRPr lang="en-US"/>
        </a:p>
      </dgm:t>
    </dgm:pt>
    <dgm:pt modelId="{0D87FCC1-BB33-4BF8-8074-CF84C505D625}">
      <dgm:prSet phldrT="[Text]"/>
      <dgm:spPr/>
      <dgm:t>
        <a:bodyPr/>
        <a:lstStyle/>
        <a:p>
          <a:r>
            <a:rPr lang="en-US" smtClean="0"/>
            <a:t>Tailor the cover letter and resume to each company. Also, address it the person you sent your letter of introduction to</a:t>
          </a:r>
          <a:endParaRPr lang="en-US" dirty="0"/>
        </a:p>
      </dgm:t>
    </dgm:pt>
    <dgm:pt modelId="{E4278FD9-749B-400B-BA6C-3C9EEB608A68}" type="parTrans" cxnId="{3BBFAEAB-FAA7-448A-ABD7-A31FF611CCE4}">
      <dgm:prSet/>
      <dgm:spPr/>
      <dgm:t>
        <a:bodyPr/>
        <a:lstStyle/>
        <a:p>
          <a:endParaRPr lang="en-US"/>
        </a:p>
      </dgm:t>
    </dgm:pt>
    <dgm:pt modelId="{703855CA-C629-4108-930D-94F748FD0430}" type="sibTrans" cxnId="{3BBFAEAB-FAA7-448A-ABD7-A31FF611CCE4}">
      <dgm:prSet/>
      <dgm:spPr/>
      <dgm:t>
        <a:bodyPr/>
        <a:lstStyle/>
        <a:p>
          <a:endParaRPr lang="en-US"/>
        </a:p>
      </dgm:t>
    </dgm:pt>
    <dgm:pt modelId="{57839C00-21D9-415A-BCF7-0552FC969F7B}">
      <dgm:prSet phldrT="[Text]"/>
      <dgm:spPr/>
      <dgm:t>
        <a:bodyPr/>
        <a:lstStyle/>
        <a:p>
          <a:r>
            <a:rPr lang="en-US" b="1" u="sng" smtClean="0"/>
            <a:t>Follow up with a phone call</a:t>
          </a:r>
          <a:endParaRPr lang="en-US" dirty="0"/>
        </a:p>
      </dgm:t>
    </dgm:pt>
    <dgm:pt modelId="{C57C5D63-9E64-4ED3-B1B2-3FBA98EE761D}" type="parTrans" cxnId="{0C5F3CCA-C08B-4D4E-9A46-6AE17CEE922F}">
      <dgm:prSet/>
      <dgm:spPr/>
      <dgm:t>
        <a:bodyPr/>
        <a:lstStyle/>
        <a:p>
          <a:endParaRPr lang="en-US"/>
        </a:p>
      </dgm:t>
    </dgm:pt>
    <dgm:pt modelId="{EB8D3A16-4975-45CB-B0DA-75B4C65EF3C2}" type="sibTrans" cxnId="{0C5F3CCA-C08B-4D4E-9A46-6AE17CEE922F}">
      <dgm:prSet/>
      <dgm:spPr/>
      <dgm:t>
        <a:bodyPr/>
        <a:lstStyle/>
        <a:p>
          <a:endParaRPr lang="en-US"/>
        </a:p>
      </dgm:t>
    </dgm:pt>
    <dgm:pt modelId="{843E3B61-38CE-4E29-8165-55F46A2882B3}">
      <dgm:prSet phldrT="[Text]"/>
      <dgm:spPr/>
      <dgm:t>
        <a:bodyPr/>
        <a:lstStyle/>
        <a:p>
          <a:r>
            <a:rPr lang="en-US" smtClean="0"/>
            <a:t>This is extremely important. Call about 4-5 days after you send your resume and cover letter.</a:t>
          </a:r>
          <a:endParaRPr lang="en-US" dirty="0"/>
        </a:p>
      </dgm:t>
    </dgm:pt>
    <dgm:pt modelId="{10AABA7C-644B-48B3-8954-04072E35455C}" type="parTrans" cxnId="{6FD3506E-1172-4AE0-AA6F-4C3254A8CE00}">
      <dgm:prSet/>
      <dgm:spPr/>
      <dgm:t>
        <a:bodyPr/>
        <a:lstStyle/>
        <a:p>
          <a:endParaRPr lang="en-US"/>
        </a:p>
      </dgm:t>
    </dgm:pt>
    <dgm:pt modelId="{A2EBAD0B-0077-479B-AD08-FEB1EBCE59C2}" type="sibTrans" cxnId="{6FD3506E-1172-4AE0-AA6F-4C3254A8CE00}">
      <dgm:prSet/>
      <dgm:spPr/>
      <dgm:t>
        <a:bodyPr/>
        <a:lstStyle/>
        <a:p>
          <a:endParaRPr lang="en-US"/>
        </a:p>
      </dgm:t>
    </dgm:pt>
    <dgm:pt modelId="{96FDC3C1-0142-40A8-9414-98E1236DCEE0}">
      <dgm:prSet/>
      <dgm:spPr/>
      <dgm:t>
        <a:bodyPr/>
        <a:lstStyle/>
        <a:p>
          <a:r>
            <a:rPr lang="en-US" smtClean="0"/>
            <a:t>Only about 1-2% of people do this step. But remember, if you only send your cover letter and resume (step #3), you have a 1 out of 254 chance of getting an offer. Combine that with a phone call and the odds improve to 1 out 15. Add a letter of introduction and the odds get even better.</a:t>
          </a:r>
          <a:endParaRPr lang="en-US"/>
        </a:p>
      </dgm:t>
    </dgm:pt>
    <dgm:pt modelId="{81B2080E-C1AF-4855-AAB2-693EFC224210}" type="parTrans" cxnId="{DB9B53DE-0119-40B5-8856-B15968BA2766}">
      <dgm:prSet/>
      <dgm:spPr/>
      <dgm:t>
        <a:bodyPr/>
        <a:lstStyle/>
        <a:p>
          <a:endParaRPr lang="en-US"/>
        </a:p>
      </dgm:t>
    </dgm:pt>
    <dgm:pt modelId="{02D70010-34B9-4516-8C50-D70ECB60EC41}" type="sibTrans" cxnId="{DB9B53DE-0119-40B5-8856-B15968BA2766}">
      <dgm:prSet/>
      <dgm:spPr/>
      <dgm:t>
        <a:bodyPr/>
        <a:lstStyle/>
        <a:p>
          <a:endParaRPr lang="en-US"/>
        </a:p>
      </dgm:t>
    </dgm:pt>
    <dgm:pt modelId="{721DEBDB-4E6A-4903-A40D-46BC6BA2AA48}" type="pres">
      <dgm:prSet presAssocID="{2C60C76D-778A-4F6E-9BB6-E2E010E88676}" presName="linear" presStyleCnt="0">
        <dgm:presLayoutVars>
          <dgm:dir/>
          <dgm:animLvl val="lvl"/>
          <dgm:resizeHandles val="exact"/>
        </dgm:presLayoutVars>
      </dgm:prSet>
      <dgm:spPr/>
      <dgm:t>
        <a:bodyPr/>
        <a:lstStyle/>
        <a:p>
          <a:endParaRPr lang="en-US"/>
        </a:p>
      </dgm:t>
    </dgm:pt>
    <dgm:pt modelId="{5301A552-03A2-41E4-AF32-CCE050672677}" type="pres">
      <dgm:prSet presAssocID="{6B8887EF-40EF-4B6A-80A3-91A12BBC995C}" presName="parentLin" presStyleCnt="0"/>
      <dgm:spPr/>
    </dgm:pt>
    <dgm:pt modelId="{7B9E7440-60D3-4910-9C86-A7A24721C059}" type="pres">
      <dgm:prSet presAssocID="{6B8887EF-40EF-4B6A-80A3-91A12BBC995C}" presName="parentLeftMargin" presStyleLbl="node1" presStyleIdx="0" presStyleCnt="4"/>
      <dgm:spPr/>
      <dgm:t>
        <a:bodyPr/>
        <a:lstStyle/>
        <a:p>
          <a:endParaRPr lang="en-US"/>
        </a:p>
      </dgm:t>
    </dgm:pt>
    <dgm:pt modelId="{25FA427E-6531-4BA1-B627-80BB503C0577}" type="pres">
      <dgm:prSet presAssocID="{6B8887EF-40EF-4B6A-80A3-91A12BBC995C}" presName="parentText" presStyleLbl="node1" presStyleIdx="0" presStyleCnt="4">
        <dgm:presLayoutVars>
          <dgm:chMax val="0"/>
          <dgm:bulletEnabled val="1"/>
        </dgm:presLayoutVars>
      </dgm:prSet>
      <dgm:spPr/>
      <dgm:t>
        <a:bodyPr/>
        <a:lstStyle/>
        <a:p>
          <a:endParaRPr lang="en-US"/>
        </a:p>
      </dgm:t>
    </dgm:pt>
    <dgm:pt modelId="{09A945E1-89DE-451C-98BA-24F8DB2C6884}" type="pres">
      <dgm:prSet presAssocID="{6B8887EF-40EF-4B6A-80A3-91A12BBC995C}" presName="negativeSpace" presStyleCnt="0"/>
      <dgm:spPr/>
    </dgm:pt>
    <dgm:pt modelId="{A6634442-9494-44D5-B42C-3FEE0A33CDB4}" type="pres">
      <dgm:prSet presAssocID="{6B8887EF-40EF-4B6A-80A3-91A12BBC995C}" presName="childText" presStyleLbl="conFgAcc1" presStyleIdx="0" presStyleCnt="4">
        <dgm:presLayoutVars>
          <dgm:bulletEnabled val="1"/>
        </dgm:presLayoutVars>
      </dgm:prSet>
      <dgm:spPr/>
      <dgm:t>
        <a:bodyPr/>
        <a:lstStyle/>
        <a:p>
          <a:endParaRPr lang="en-US"/>
        </a:p>
      </dgm:t>
    </dgm:pt>
    <dgm:pt modelId="{71C1B2EA-078B-4BE2-9BA1-1850FF465E4C}" type="pres">
      <dgm:prSet presAssocID="{24449441-126E-4FF0-9194-72E2527A81EF}" presName="spaceBetweenRectangles" presStyleCnt="0"/>
      <dgm:spPr/>
    </dgm:pt>
    <dgm:pt modelId="{4F003D4E-AEA2-4264-8486-03127193793D}" type="pres">
      <dgm:prSet presAssocID="{28DC8F7A-B454-4B94-BEAE-CA4966D958C7}" presName="parentLin" presStyleCnt="0"/>
      <dgm:spPr/>
    </dgm:pt>
    <dgm:pt modelId="{808A8115-B5E8-4C8C-956C-5E8C66E5C3F7}" type="pres">
      <dgm:prSet presAssocID="{28DC8F7A-B454-4B94-BEAE-CA4966D958C7}" presName="parentLeftMargin" presStyleLbl="node1" presStyleIdx="0" presStyleCnt="4"/>
      <dgm:spPr/>
      <dgm:t>
        <a:bodyPr/>
        <a:lstStyle/>
        <a:p>
          <a:endParaRPr lang="en-US"/>
        </a:p>
      </dgm:t>
    </dgm:pt>
    <dgm:pt modelId="{7BE2096F-D9A3-4C60-BB46-C5E9FCB1E346}" type="pres">
      <dgm:prSet presAssocID="{28DC8F7A-B454-4B94-BEAE-CA4966D958C7}" presName="parentText" presStyleLbl="node1" presStyleIdx="1" presStyleCnt="4">
        <dgm:presLayoutVars>
          <dgm:chMax val="0"/>
          <dgm:bulletEnabled val="1"/>
        </dgm:presLayoutVars>
      </dgm:prSet>
      <dgm:spPr/>
      <dgm:t>
        <a:bodyPr/>
        <a:lstStyle/>
        <a:p>
          <a:endParaRPr lang="en-US"/>
        </a:p>
      </dgm:t>
    </dgm:pt>
    <dgm:pt modelId="{C514CD58-E240-4EC1-8A25-4DCAAB8F937A}" type="pres">
      <dgm:prSet presAssocID="{28DC8F7A-B454-4B94-BEAE-CA4966D958C7}" presName="negativeSpace" presStyleCnt="0"/>
      <dgm:spPr/>
    </dgm:pt>
    <dgm:pt modelId="{59817865-FCDD-436B-BD7B-4B022DB1D62C}" type="pres">
      <dgm:prSet presAssocID="{28DC8F7A-B454-4B94-BEAE-CA4966D958C7}" presName="childText" presStyleLbl="conFgAcc1" presStyleIdx="1" presStyleCnt="4">
        <dgm:presLayoutVars>
          <dgm:bulletEnabled val="1"/>
        </dgm:presLayoutVars>
      </dgm:prSet>
      <dgm:spPr/>
      <dgm:t>
        <a:bodyPr/>
        <a:lstStyle/>
        <a:p>
          <a:endParaRPr lang="en-US"/>
        </a:p>
      </dgm:t>
    </dgm:pt>
    <dgm:pt modelId="{8DD020BB-78D4-4F86-9497-D47F9F81534B}" type="pres">
      <dgm:prSet presAssocID="{0857F66F-2B44-442F-8604-71053BB64BED}" presName="spaceBetweenRectangles" presStyleCnt="0"/>
      <dgm:spPr/>
    </dgm:pt>
    <dgm:pt modelId="{23A52C0A-A416-4BB7-BEBF-DD4D0B432801}" type="pres">
      <dgm:prSet presAssocID="{9753FC83-4089-4BFD-BCD5-3FA8DFAAEE87}" presName="parentLin" presStyleCnt="0"/>
      <dgm:spPr/>
    </dgm:pt>
    <dgm:pt modelId="{C67F5DDF-ABF8-4F2F-B0ED-8F0469AC9D95}" type="pres">
      <dgm:prSet presAssocID="{9753FC83-4089-4BFD-BCD5-3FA8DFAAEE87}" presName="parentLeftMargin" presStyleLbl="node1" presStyleIdx="1" presStyleCnt="4"/>
      <dgm:spPr/>
      <dgm:t>
        <a:bodyPr/>
        <a:lstStyle/>
        <a:p>
          <a:endParaRPr lang="en-US"/>
        </a:p>
      </dgm:t>
    </dgm:pt>
    <dgm:pt modelId="{9E1A1D87-79DF-410D-8F87-61FC5156E383}" type="pres">
      <dgm:prSet presAssocID="{9753FC83-4089-4BFD-BCD5-3FA8DFAAEE87}" presName="parentText" presStyleLbl="node1" presStyleIdx="2" presStyleCnt="4">
        <dgm:presLayoutVars>
          <dgm:chMax val="0"/>
          <dgm:bulletEnabled val="1"/>
        </dgm:presLayoutVars>
      </dgm:prSet>
      <dgm:spPr/>
      <dgm:t>
        <a:bodyPr/>
        <a:lstStyle/>
        <a:p>
          <a:endParaRPr lang="en-US"/>
        </a:p>
      </dgm:t>
    </dgm:pt>
    <dgm:pt modelId="{9C681C65-5727-491F-9D57-9FC971DA6060}" type="pres">
      <dgm:prSet presAssocID="{9753FC83-4089-4BFD-BCD5-3FA8DFAAEE87}" presName="negativeSpace" presStyleCnt="0"/>
      <dgm:spPr/>
    </dgm:pt>
    <dgm:pt modelId="{930765D0-661D-48E5-8175-CECF62C62C1D}" type="pres">
      <dgm:prSet presAssocID="{9753FC83-4089-4BFD-BCD5-3FA8DFAAEE87}" presName="childText" presStyleLbl="conFgAcc1" presStyleIdx="2" presStyleCnt="4">
        <dgm:presLayoutVars>
          <dgm:bulletEnabled val="1"/>
        </dgm:presLayoutVars>
      </dgm:prSet>
      <dgm:spPr/>
      <dgm:t>
        <a:bodyPr/>
        <a:lstStyle/>
        <a:p>
          <a:endParaRPr lang="en-US"/>
        </a:p>
      </dgm:t>
    </dgm:pt>
    <dgm:pt modelId="{0582EF12-0693-464F-AC80-76DE86F2F19E}" type="pres">
      <dgm:prSet presAssocID="{291CF346-1C7B-402E-83AE-2E2580432643}" presName="spaceBetweenRectangles" presStyleCnt="0"/>
      <dgm:spPr/>
    </dgm:pt>
    <dgm:pt modelId="{59C251D0-AD65-42B7-B0AB-F3B8E117BD68}" type="pres">
      <dgm:prSet presAssocID="{57839C00-21D9-415A-BCF7-0552FC969F7B}" presName="parentLin" presStyleCnt="0"/>
      <dgm:spPr/>
    </dgm:pt>
    <dgm:pt modelId="{14CD4D54-24E8-4207-A67A-F33FF2CA9365}" type="pres">
      <dgm:prSet presAssocID="{57839C00-21D9-415A-BCF7-0552FC969F7B}" presName="parentLeftMargin" presStyleLbl="node1" presStyleIdx="2" presStyleCnt="4"/>
      <dgm:spPr/>
      <dgm:t>
        <a:bodyPr/>
        <a:lstStyle/>
        <a:p>
          <a:endParaRPr lang="en-US"/>
        </a:p>
      </dgm:t>
    </dgm:pt>
    <dgm:pt modelId="{995C4692-E2A8-4036-8DFB-92D888DC0999}" type="pres">
      <dgm:prSet presAssocID="{57839C00-21D9-415A-BCF7-0552FC969F7B}" presName="parentText" presStyleLbl="node1" presStyleIdx="3" presStyleCnt="4">
        <dgm:presLayoutVars>
          <dgm:chMax val="0"/>
          <dgm:bulletEnabled val="1"/>
        </dgm:presLayoutVars>
      </dgm:prSet>
      <dgm:spPr/>
      <dgm:t>
        <a:bodyPr/>
        <a:lstStyle/>
        <a:p>
          <a:endParaRPr lang="en-US"/>
        </a:p>
      </dgm:t>
    </dgm:pt>
    <dgm:pt modelId="{60DA75C3-7813-468D-A1A8-332F648DB176}" type="pres">
      <dgm:prSet presAssocID="{57839C00-21D9-415A-BCF7-0552FC969F7B}" presName="negativeSpace" presStyleCnt="0"/>
      <dgm:spPr/>
    </dgm:pt>
    <dgm:pt modelId="{963BBE71-466A-4012-A7F0-A4438D722C99}" type="pres">
      <dgm:prSet presAssocID="{57839C00-21D9-415A-BCF7-0552FC969F7B}" presName="childText" presStyleLbl="conFgAcc1" presStyleIdx="3" presStyleCnt="4">
        <dgm:presLayoutVars>
          <dgm:bulletEnabled val="1"/>
        </dgm:presLayoutVars>
      </dgm:prSet>
      <dgm:spPr/>
      <dgm:t>
        <a:bodyPr/>
        <a:lstStyle/>
        <a:p>
          <a:endParaRPr lang="en-US"/>
        </a:p>
      </dgm:t>
    </dgm:pt>
  </dgm:ptLst>
  <dgm:cxnLst>
    <dgm:cxn modelId="{0C5F3CCA-C08B-4D4E-9A46-6AE17CEE922F}" srcId="{2C60C76D-778A-4F6E-9BB6-E2E010E88676}" destId="{57839C00-21D9-415A-BCF7-0552FC969F7B}" srcOrd="3" destOrd="0" parTransId="{C57C5D63-9E64-4ED3-B1B2-3FBA98EE761D}" sibTransId="{EB8D3A16-4975-45CB-B0DA-75B4C65EF3C2}"/>
    <dgm:cxn modelId="{E0789CF9-30B9-4A17-9974-BD66C17DFA12}" type="presOf" srcId="{9753FC83-4089-4BFD-BCD5-3FA8DFAAEE87}" destId="{C67F5DDF-ABF8-4F2F-B0ED-8F0469AC9D95}" srcOrd="0" destOrd="0" presId="urn:microsoft.com/office/officeart/2005/8/layout/list1"/>
    <dgm:cxn modelId="{3BBFAEAB-FAA7-448A-ABD7-A31FF611CCE4}" srcId="{9753FC83-4089-4BFD-BCD5-3FA8DFAAEE87}" destId="{0D87FCC1-BB33-4BF8-8074-CF84C505D625}" srcOrd="0" destOrd="0" parTransId="{E4278FD9-749B-400B-BA6C-3C9EEB608A68}" sibTransId="{703855CA-C629-4108-930D-94F748FD0430}"/>
    <dgm:cxn modelId="{D0C1EB78-8B31-4A1E-BA16-7967262F196A}" srcId="{2C60C76D-778A-4F6E-9BB6-E2E010E88676}" destId="{28DC8F7A-B454-4B94-BEAE-CA4966D958C7}" srcOrd="1" destOrd="0" parTransId="{75F2D925-0110-406D-8C90-A3FE6340BD96}" sibTransId="{0857F66F-2B44-442F-8604-71053BB64BED}"/>
    <dgm:cxn modelId="{3FC403B8-02E0-4995-A450-7B3A8A469345}" type="presOf" srcId="{6B8887EF-40EF-4B6A-80A3-91A12BBC995C}" destId="{7B9E7440-60D3-4910-9C86-A7A24721C059}" srcOrd="0" destOrd="0" presId="urn:microsoft.com/office/officeart/2005/8/layout/list1"/>
    <dgm:cxn modelId="{64167F31-8B60-4974-A16C-EAFD48465F3B}" srcId="{6B8887EF-40EF-4B6A-80A3-91A12BBC995C}" destId="{0A97D473-FBB3-42ED-A88D-A68973DCF8D1}" srcOrd="0" destOrd="0" parTransId="{7E9B880A-6EF3-42B1-8248-E2115A5A07C5}" sibTransId="{3A38F82E-18F4-4DC4-9EC9-608AF4527CC8}"/>
    <dgm:cxn modelId="{AF10AEE5-8F30-4C62-93D5-152E9CB914AD}" type="presOf" srcId="{9753FC83-4089-4BFD-BCD5-3FA8DFAAEE87}" destId="{9E1A1D87-79DF-410D-8F87-61FC5156E383}" srcOrd="1" destOrd="0" presId="urn:microsoft.com/office/officeart/2005/8/layout/list1"/>
    <dgm:cxn modelId="{86227ED7-B910-4075-AD7B-5C10E9D1B2B1}" type="presOf" srcId="{28DC8F7A-B454-4B94-BEAE-CA4966D958C7}" destId="{808A8115-B5E8-4C8C-956C-5E8C66E5C3F7}" srcOrd="0" destOrd="0" presId="urn:microsoft.com/office/officeart/2005/8/layout/list1"/>
    <dgm:cxn modelId="{B442643F-2B63-45F9-B912-AE6B5E457741}" type="presOf" srcId="{2C60C76D-778A-4F6E-9BB6-E2E010E88676}" destId="{721DEBDB-4E6A-4903-A40D-46BC6BA2AA48}" srcOrd="0" destOrd="0" presId="urn:microsoft.com/office/officeart/2005/8/layout/list1"/>
    <dgm:cxn modelId="{8FA530F4-38A0-42F5-8825-A9F44700A454}" type="presOf" srcId="{57839C00-21D9-415A-BCF7-0552FC969F7B}" destId="{995C4692-E2A8-4036-8DFB-92D888DC0999}" srcOrd="1" destOrd="0" presId="urn:microsoft.com/office/officeart/2005/8/layout/list1"/>
    <dgm:cxn modelId="{3C16CDEE-7E5E-4202-8C60-139BF1AC01FE}" type="presOf" srcId="{47776E40-1E0C-4CBC-B81F-C148CEE45625}" destId="{59817865-FCDD-436B-BD7B-4B022DB1D62C}" srcOrd="0" destOrd="0" presId="urn:microsoft.com/office/officeart/2005/8/layout/list1"/>
    <dgm:cxn modelId="{36F6A005-D974-4FA9-872D-29060F31D2C2}" type="presOf" srcId="{0A97D473-FBB3-42ED-A88D-A68973DCF8D1}" destId="{A6634442-9494-44D5-B42C-3FEE0A33CDB4}" srcOrd="0" destOrd="0" presId="urn:microsoft.com/office/officeart/2005/8/layout/list1"/>
    <dgm:cxn modelId="{1EBDDCC5-54E5-45A5-93BF-B6B0FB68CBFC}" type="presOf" srcId="{96FDC3C1-0142-40A8-9414-98E1236DCEE0}" destId="{963BBE71-466A-4012-A7F0-A4438D722C99}" srcOrd="0" destOrd="1" presId="urn:microsoft.com/office/officeart/2005/8/layout/list1"/>
    <dgm:cxn modelId="{6FD3506E-1172-4AE0-AA6F-4C3254A8CE00}" srcId="{57839C00-21D9-415A-BCF7-0552FC969F7B}" destId="{843E3B61-38CE-4E29-8165-55F46A2882B3}" srcOrd="0" destOrd="0" parTransId="{10AABA7C-644B-48B3-8954-04072E35455C}" sibTransId="{A2EBAD0B-0077-479B-AD08-FEB1EBCE59C2}"/>
    <dgm:cxn modelId="{A09FB957-3CB1-4172-89FD-41AC776162BE}" type="presOf" srcId="{843E3B61-38CE-4E29-8165-55F46A2882B3}" destId="{963BBE71-466A-4012-A7F0-A4438D722C99}" srcOrd="0" destOrd="0" presId="urn:microsoft.com/office/officeart/2005/8/layout/list1"/>
    <dgm:cxn modelId="{F0B2915D-EDC9-4E64-A42A-E716620702F4}" srcId="{2C60C76D-778A-4F6E-9BB6-E2E010E88676}" destId="{6B8887EF-40EF-4B6A-80A3-91A12BBC995C}" srcOrd="0" destOrd="0" parTransId="{857AD104-5C14-4EF0-8FC2-7CC5190B6AC4}" sibTransId="{24449441-126E-4FF0-9194-72E2527A81EF}"/>
    <dgm:cxn modelId="{EAE35C5B-D96F-44F5-AF2E-5328314898D1}" type="presOf" srcId="{6B8887EF-40EF-4B6A-80A3-91A12BBC995C}" destId="{25FA427E-6531-4BA1-B627-80BB503C0577}" srcOrd="1" destOrd="0" presId="urn:microsoft.com/office/officeart/2005/8/layout/list1"/>
    <dgm:cxn modelId="{F2F38368-6B9C-4B8A-879E-6635E419CC1A}" type="presOf" srcId="{57839C00-21D9-415A-BCF7-0552FC969F7B}" destId="{14CD4D54-24E8-4207-A67A-F33FF2CA9365}" srcOrd="0" destOrd="0" presId="urn:microsoft.com/office/officeart/2005/8/layout/list1"/>
    <dgm:cxn modelId="{DB9B53DE-0119-40B5-8856-B15968BA2766}" srcId="{57839C00-21D9-415A-BCF7-0552FC969F7B}" destId="{96FDC3C1-0142-40A8-9414-98E1236DCEE0}" srcOrd="1" destOrd="0" parTransId="{81B2080E-C1AF-4855-AAB2-693EFC224210}" sibTransId="{02D70010-34B9-4516-8C50-D70ECB60EC41}"/>
    <dgm:cxn modelId="{58374805-5A19-48C8-9C2B-CB320049996C}" srcId="{2C60C76D-778A-4F6E-9BB6-E2E010E88676}" destId="{9753FC83-4089-4BFD-BCD5-3FA8DFAAEE87}" srcOrd="2" destOrd="0" parTransId="{72ED4C17-0BB1-4315-8B30-A3F4AA692FF4}" sibTransId="{291CF346-1C7B-402E-83AE-2E2580432643}"/>
    <dgm:cxn modelId="{7E2126FD-B676-4F07-8ED9-666C21E96F1B}" type="presOf" srcId="{28DC8F7A-B454-4B94-BEAE-CA4966D958C7}" destId="{7BE2096F-D9A3-4C60-BB46-C5E9FCB1E346}" srcOrd="1" destOrd="0" presId="urn:microsoft.com/office/officeart/2005/8/layout/list1"/>
    <dgm:cxn modelId="{EB881AAF-25C9-4459-8B93-C921810DB836}" type="presOf" srcId="{0D87FCC1-BB33-4BF8-8074-CF84C505D625}" destId="{930765D0-661D-48E5-8175-CECF62C62C1D}" srcOrd="0" destOrd="0" presId="urn:microsoft.com/office/officeart/2005/8/layout/list1"/>
    <dgm:cxn modelId="{BE9ED04E-4C16-4825-9FFB-E897BBE3D26B}" srcId="{28DC8F7A-B454-4B94-BEAE-CA4966D958C7}" destId="{47776E40-1E0C-4CBC-B81F-C148CEE45625}" srcOrd="0" destOrd="0" parTransId="{0D3C010A-9A5D-4938-8D62-A893D09EE3C5}" sibTransId="{6499E527-E04C-4E0E-BECC-5F35695EDA12}"/>
    <dgm:cxn modelId="{8FE53C0E-FF47-4AAF-98D5-301527F96E0D}" type="presParOf" srcId="{721DEBDB-4E6A-4903-A40D-46BC6BA2AA48}" destId="{5301A552-03A2-41E4-AF32-CCE050672677}" srcOrd="0" destOrd="0" presId="urn:microsoft.com/office/officeart/2005/8/layout/list1"/>
    <dgm:cxn modelId="{790AE1DE-47D9-48AE-9D28-343A26346760}" type="presParOf" srcId="{5301A552-03A2-41E4-AF32-CCE050672677}" destId="{7B9E7440-60D3-4910-9C86-A7A24721C059}" srcOrd="0" destOrd="0" presId="urn:microsoft.com/office/officeart/2005/8/layout/list1"/>
    <dgm:cxn modelId="{52EABA64-C5D7-431F-BDB7-8942E14EDEE2}" type="presParOf" srcId="{5301A552-03A2-41E4-AF32-CCE050672677}" destId="{25FA427E-6531-4BA1-B627-80BB503C0577}" srcOrd="1" destOrd="0" presId="urn:microsoft.com/office/officeart/2005/8/layout/list1"/>
    <dgm:cxn modelId="{70D1282A-86AD-4D13-A554-E193E6FDDC47}" type="presParOf" srcId="{721DEBDB-4E6A-4903-A40D-46BC6BA2AA48}" destId="{09A945E1-89DE-451C-98BA-24F8DB2C6884}" srcOrd="1" destOrd="0" presId="urn:microsoft.com/office/officeart/2005/8/layout/list1"/>
    <dgm:cxn modelId="{2D39CE38-9864-45AE-8C8E-CCF3D53379F6}" type="presParOf" srcId="{721DEBDB-4E6A-4903-A40D-46BC6BA2AA48}" destId="{A6634442-9494-44D5-B42C-3FEE0A33CDB4}" srcOrd="2" destOrd="0" presId="urn:microsoft.com/office/officeart/2005/8/layout/list1"/>
    <dgm:cxn modelId="{E19FBAE3-5FBA-44AE-BC25-01F5E3D82268}" type="presParOf" srcId="{721DEBDB-4E6A-4903-A40D-46BC6BA2AA48}" destId="{71C1B2EA-078B-4BE2-9BA1-1850FF465E4C}" srcOrd="3" destOrd="0" presId="urn:microsoft.com/office/officeart/2005/8/layout/list1"/>
    <dgm:cxn modelId="{EC44D20D-F69F-4752-B32E-1997FEF38C04}" type="presParOf" srcId="{721DEBDB-4E6A-4903-A40D-46BC6BA2AA48}" destId="{4F003D4E-AEA2-4264-8486-03127193793D}" srcOrd="4" destOrd="0" presId="urn:microsoft.com/office/officeart/2005/8/layout/list1"/>
    <dgm:cxn modelId="{69D8B531-E47D-420D-AB1F-D0D0DD73C298}" type="presParOf" srcId="{4F003D4E-AEA2-4264-8486-03127193793D}" destId="{808A8115-B5E8-4C8C-956C-5E8C66E5C3F7}" srcOrd="0" destOrd="0" presId="urn:microsoft.com/office/officeart/2005/8/layout/list1"/>
    <dgm:cxn modelId="{88827656-F2B1-4119-8FA2-2825BC98962E}" type="presParOf" srcId="{4F003D4E-AEA2-4264-8486-03127193793D}" destId="{7BE2096F-D9A3-4C60-BB46-C5E9FCB1E346}" srcOrd="1" destOrd="0" presId="urn:microsoft.com/office/officeart/2005/8/layout/list1"/>
    <dgm:cxn modelId="{FD438BC1-175A-470A-B878-4F1CE9F993F2}" type="presParOf" srcId="{721DEBDB-4E6A-4903-A40D-46BC6BA2AA48}" destId="{C514CD58-E240-4EC1-8A25-4DCAAB8F937A}" srcOrd="5" destOrd="0" presId="urn:microsoft.com/office/officeart/2005/8/layout/list1"/>
    <dgm:cxn modelId="{7607B2CB-6677-4233-9FA8-892DD002BDB2}" type="presParOf" srcId="{721DEBDB-4E6A-4903-A40D-46BC6BA2AA48}" destId="{59817865-FCDD-436B-BD7B-4B022DB1D62C}" srcOrd="6" destOrd="0" presId="urn:microsoft.com/office/officeart/2005/8/layout/list1"/>
    <dgm:cxn modelId="{78CD364A-E619-40AB-9B85-CEBDF10069A6}" type="presParOf" srcId="{721DEBDB-4E6A-4903-A40D-46BC6BA2AA48}" destId="{8DD020BB-78D4-4F86-9497-D47F9F81534B}" srcOrd="7" destOrd="0" presId="urn:microsoft.com/office/officeart/2005/8/layout/list1"/>
    <dgm:cxn modelId="{BD6DFD76-C1C6-477D-BCA2-A38D346B9CB2}" type="presParOf" srcId="{721DEBDB-4E6A-4903-A40D-46BC6BA2AA48}" destId="{23A52C0A-A416-4BB7-BEBF-DD4D0B432801}" srcOrd="8" destOrd="0" presId="urn:microsoft.com/office/officeart/2005/8/layout/list1"/>
    <dgm:cxn modelId="{008B2569-FEC5-4A13-B492-C17F50D3D6EF}" type="presParOf" srcId="{23A52C0A-A416-4BB7-BEBF-DD4D0B432801}" destId="{C67F5DDF-ABF8-4F2F-B0ED-8F0469AC9D95}" srcOrd="0" destOrd="0" presId="urn:microsoft.com/office/officeart/2005/8/layout/list1"/>
    <dgm:cxn modelId="{C00F1019-0162-4F70-8AAC-637578313821}" type="presParOf" srcId="{23A52C0A-A416-4BB7-BEBF-DD4D0B432801}" destId="{9E1A1D87-79DF-410D-8F87-61FC5156E383}" srcOrd="1" destOrd="0" presId="urn:microsoft.com/office/officeart/2005/8/layout/list1"/>
    <dgm:cxn modelId="{64331021-EDC2-4006-8D4E-F2216B809015}" type="presParOf" srcId="{721DEBDB-4E6A-4903-A40D-46BC6BA2AA48}" destId="{9C681C65-5727-491F-9D57-9FC971DA6060}" srcOrd="9" destOrd="0" presId="urn:microsoft.com/office/officeart/2005/8/layout/list1"/>
    <dgm:cxn modelId="{3AD81465-5255-4C46-AA34-CE87207FD5AC}" type="presParOf" srcId="{721DEBDB-4E6A-4903-A40D-46BC6BA2AA48}" destId="{930765D0-661D-48E5-8175-CECF62C62C1D}" srcOrd="10" destOrd="0" presId="urn:microsoft.com/office/officeart/2005/8/layout/list1"/>
    <dgm:cxn modelId="{70E9F5C0-FC32-406E-AAE3-1E1080E0E263}" type="presParOf" srcId="{721DEBDB-4E6A-4903-A40D-46BC6BA2AA48}" destId="{0582EF12-0693-464F-AC80-76DE86F2F19E}" srcOrd="11" destOrd="0" presId="urn:microsoft.com/office/officeart/2005/8/layout/list1"/>
    <dgm:cxn modelId="{E9E8A29C-65B6-4BCE-A741-C1AC18D99E26}" type="presParOf" srcId="{721DEBDB-4E6A-4903-A40D-46BC6BA2AA48}" destId="{59C251D0-AD65-42B7-B0AB-F3B8E117BD68}" srcOrd="12" destOrd="0" presId="urn:microsoft.com/office/officeart/2005/8/layout/list1"/>
    <dgm:cxn modelId="{4A5DAD89-F69E-430D-B054-7F29A4F47DF6}" type="presParOf" srcId="{59C251D0-AD65-42B7-B0AB-F3B8E117BD68}" destId="{14CD4D54-24E8-4207-A67A-F33FF2CA9365}" srcOrd="0" destOrd="0" presId="urn:microsoft.com/office/officeart/2005/8/layout/list1"/>
    <dgm:cxn modelId="{78F9B80E-59A6-442C-AF99-95EB4BCCFEB8}" type="presParOf" srcId="{59C251D0-AD65-42B7-B0AB-F3B8E117BD68}" destId="{995C4692-E2A8-4036-8DFB-92D888DC0999}" srcOrd="1" destOrd="0" presId="urn:microsoft.com/office/officeart/2005/8/layout/list1"/>
    <dgm:cxn modelId="{54E17D21-AF3C-4DF0-9DF9-D8C770C26F47}" type="presParOf" srcId="{721DEBDB-4E6A-4903-A40D-46BC6BA2AA48}" destId="{60DA75C3-7813-468D-A1A8-332F648DB176}" srcOrd="13" destOrd="0" presId="urn:microsoft.com/office/officeart/2005/8/layout/list1"/>
    <dgm:cxn modelId="{DA897595-4865-4E77-B152-81BD26B761D8}" type="presParOf" srcId="{721DEBDB-4E6A-4903-A40D-46BC6BA2AA48}" destId="{963BBE71-466A-4012-A7F0-A4438D722C9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5B0977-ADA0-475C-B793-21F292F28536}"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8E02AF36-6829-48C7-9D34-D39AD09A9988}">
      <dgm:prSet phldrT="[Text]"/>
      <dgm:spPr/>
      <dgm:t>
        <a:bodyPr/>
        <a:lstStyle/>
        <a:p>
          <a:r>
            <a:rPr lang="en-US" dirty="0" smtClean="0"/>
            <a:t>Be Organized</a:t>
          </a:r>
          <a:endParaRPr lang="en-US" dirty="0"/>
        </a:p>
      </dgm:t>
    </dgm:pt>
    <dgm:pt modelId="{4B39D92E-CC5E-4D4D-8344-9839881299AF}" type="parTrans" cxnId="{E56AE807-7123-4580-9A94-D31FA4E70871}">
      <dgm:prSet/>
      <dgm:spPr/>
      <dgm:t>
        <a:bodyPr/>
        <a:lstStyle/>
        <a:p>
          <a:endParaRPr lang="en-US"/>
        </a:p>
      </dgm:t>
    </dgm:pt>
    <dgm:pt modelId="{638F61A6-868E-4C14-A9AC-709915C4538E}" type="sibTrans" cxnId="{E56AE807-7123-4580-9A94-D31FA4E70871}">
      <dgm:prSet/>
      <dgm:spPr/>
      <dgm:t>
        <a:bodyPr/>
        <a:lstStyle/>
        <a:p>
          <a:endParaRPr lang="en-US"/>
        </a:p>
      </dgm:t>
    </dgm:pt>
    <dgm:pt modelId="{9D41142C-79DA-4116-ACA4-69008565EE1D}">
      <dgm:prSet phldrT="[Text]"/>
      <dgm:spPr/>
      <dgm:t>
        <a:bodyPr/>
        <a:lstStyle/>
        <a:p>
          <a:r>
            <a:rPr lang="en-US" dirty="0" smtClean="0"/>
            <a:t>Network, Network, Network</a:t>
          </a:r>
          <a:endParaRPr lang="en-US" dirty="0"/>
        </a:p>
      </dgm:t>
    </dgm:pt>
    <dgm:pt modelId="{E2348A23-CE18-480C-89AE-2DF1D9B36138}" type="parTrans" cxnId="{9DFB7823-33CF-4499-B8D3-4DD31149D96A}">
      <dgm:prSet/>
      <dgm:spPr/>
      <dgm:t>
        <a:bodyPr/>
        <a:lstStyle/>
        <a:p>
          <a:endParaRPr lang="en-US"/>
        </a:p>
      </dgm:t>
    </dgm:pt>
    <dgm:pt modelId="{B47C38A3-C8A3-4DB2-8A62-AE77A640ABE2}" type="sibTrans" cxnId="{9DFB7823-33CF-4499-B8D3-4DD31149D96A}">
      <dgm:prSet/>
      <dgm:spPr/>
      <dgm:t>
        <a:bodyPr/>
        <a:lstStyle/>
        <a:p>
          <a:endParaRPr lang="en-US"/>
        </a:p>
      </dgm:t>
    </dgm:pt>
    <dgm:pt modelId="{3433F7DF-5037-4D10-A26C-E018C52F77D2}">
      <dgm:prSet phldrT="[Text]"/>
      <dgm:spPr/>
      <dgm:t>
        <a:bodyPr/>
        <a:lstStyle/>
        <a:p>
          <a:r>
            <a:rPr lang="en-US" dirty="0" smtClean="0"/>
            <a:t>Check Handshake Regularly</a:t>
          </a:r>
          <a:endParaRPr lang="en-US" dirty="0"/>
        </a:p>
      </dgm:t>
    </dgm:pt>
    <dgm:pt modelId="{224BBA03-4A91-4E3C-A926-BF5B3AB1902C}" type="parTrans" cxnId="{96AB4883-6923-4771-B167-4DF951C53CDA}">
      <dgm:prSet/>
      <dgm:spPr/>
      <dgm:t>
        <a:bodyPr/>
        <a:lstStyle/>
        <a:p>
          <a:endParaRPr lang="en-US"/>
        </a:p>
      </dgm:t>
    </dgm:pt>
    <dgm:pt modelId="{768D07A7-46B3-448D-B510-C4CB1407A9A0}" type="sibTrans" cxnId="{96AB4883-6923-4771-B167-4DF951C53CDA}">
      <dgm:prSet/>
      <dgm:spPr/>
      <dgm:t>
        <a:bodyPr/>
        <a:lstStyle/>
        <a:p>
          <a:endParaRPr lang="en-US"/>
        </a:p>
      </dgm:t>
    </dgm:pt>
    <dgm:pt modelId="{CF3828C1-DFB7-424A-B51F-6E2FDFB32BD5}">
      <dgm:prSet phldrT="[Text]"/>
      <dgm:spPr/>
      <dgm:t>
        <a:bodyPr/>
        <a:lstStyle/>
        <a:p>
          <a:r>
            <a:rPr lang="en-US" dirty="0" smtClean="0"/>
            <a:t>Participate in Career Services</a:t>
          </a:r>
          <a:endParaRPr lang="en-US" dirty="0"/>
        </a:p>
      </dgm:t>
    </dgm:pt>
    <dgm:pt modelId="{09DE7729-2EA0-4CDC-BDAC-924CF54437DA}" type="parTrans" cxnId="{C7093143-A90C-4975-A476-FAA1ADC5AB77}">
      <dgm:prSet/>
      <dgm:spPr/>
      <dgm:t>
        <a:bodyPr/>
        <a:lstStyle/>
        <a:p>
          <a:endParaRPr lang="en-US"/>
        </a:p>
      </dgm:t>
    </dgm:pt>
    <dgm:pt modelId="{31EA4174-29A2-4F81-8086-18FE58D5B645}" type="sibTrans" cxnId="{C7093143-A90C-4975-A476-FAA1ADC5AB77}">
      <dgm:prSet/>
      <dgm:spPr/>
      <dgm:t>
        <a:bodyPr/>
        <a:lstStyle/>
        <a:p>
          <a:endParaRPr lang="en-US"/>
        </a:p>
      </dgm:t>
    </dgm:pt>
    <dgm:pt modelId="{133919DF-6D8C-40FD-AE81-28E5DAF1DA1A}">
      <dgm:prSet phldrT="[Text]"/>
      <dgm:spPr/>
      <dgm:t>
        <a:bodyPr/>
        <a:lstStyle/>
        <a:p>
          <a:r>
            <a:rPr lang="en-US" dirty="0" smtClean="0"/>
            <a:t>Have a Top-Notch Resume</a:t>
          </a:r>
          <a:endParaRPr lang="en-US" dirty="0"/>
        </a:p>
      </dgm:t>
    </dgm:pt>
    <dgm:pt modelId="{DB418DE1-50AC-4BAF-B4FD-99AF62A3D42D}" type="parTrans" cxnId="{2435DB08-25AC-4739-AB29-DA8399E29426}">
      <dgm:prSet/>
      <dgm:spPr/>
      <dgm:t>
        <a:bodyPr/>
        <a:lstStyle/>
        <a:p>
          <a:endParaRPr lang="en-US"/>
        </a:p>
      </dgm:t>
    </dgm:pt>
    <dgm:pt modelId="{21352410-A7BA-46CF-AE76-31FE987E69A5}" type="sibTrans" cxnId="{2435DB08-25AC-4739-AB29-DA8399E29426}">
      <dgm:prSet/>
      <dgm:spPr/>
      <dgm:t>
        <a:bodyPr/>
        <a:lstStyle/>
        <a:p>
          <a:endParaRPr lang="en-US"/>
        </a:p>
      </dgm:t>
    </dgm:pt>
    <dgm:pt modelId="{B1BD2A16-C0E2-4709-B3E1-BC2DB965E801}" type="pres">
      <dgm:prSet presAssocID="{9C5B0977-ADA0-475C-B793-21F292F28536}" presName="diagram" presStyleCnt="0">
        <dgm:presLayoutVars>
          <dgm:dir/>
          <dgm:resizeHandles val="exact"/>
        </dgm:presLayoutVars>
      </dgm:prSet>
      <dgm:spPr/>
      <dgm:t>
        <a:bodyPr/>
        <a:lstStyle/>
        <a:p>
          <a:endParaRPr lang="en-US"/>
        </a:p>
      </dgm:t>
    </dgm:pt>
    <dgm:pt modelId="{4B95FA07-B84F-44FF-B58D-793C530086D6}" type="pres">
      <dgm:prSet presAssocID="{8E02AF36-6829-48C7-9D34-D39AD09A9988}" presName="node" presStyleLbl="node1" presStyleIdx="0" presStyleCnt="5" custLinFactNeighborX="-103" custLinFactNeighborY="4526">
        <dgm:presLayoutVars>
          <dgm:bulletEnabled val="1"/>
        </dgm:presLayoutVars>
      </dgm:prSet>
      <dgm:spPr/>
      <dgm:t>
        <a:bodyPr/>
        <a:lstStyle/>
        <a:p>
          <a:endParaRPr lang="en-US"/>
        </a:p>
      </dgm:t>
    </dgm:pt>
    <dgm:pt modelId="{34634521-B81A-4FD2-A3B2-F6B209F3D831}" type="pres">
      <dgm:prSet presAssocID="{638F61A6-868E-4C14-A9AC-709915C4538E}" presName="sibTrans" presStyleCnt="0"/>
      <dgm:spPr/>
    </dgm:pt>
    <dgm:pt modelId="{BC41AFD3-030A-4A48-9E07-B012D9332989}" type="pres">
      <dgm:prSet presAssocID="{9D41142C-79DA-4116-ACA4-69008565EE1D}" presName="node" presStyleLbl="node1" presStyleIdx="1" presStyleCnt="5">
        <dgm:presLayoutVars>
          <dgm:bulletEnabled val="1"/>
        </dgm:presLayoutVars>
      </dgm:prSet>
      <dgm:spPr/>
      <dgm:t>
        <a:bodyPr/>
        <a:lstStyle/>
        <a:p>
          <a:endParaRPr lang="en-US"/>
        </a:p>
      </dgm:t>
    </dgm:pt>
    <dgm:pt modelId="{8AA9DB8C-0DDB-4FC8-9D55-A3551EE9D9DE}" type="pres">
      <dgm:prSet presAssocID="{B47C38A3-C8A3-4DB2-8A62-AE77A640ABE2}" presName="sibTrans" presStyleCnt="0"/>
      <dgm:spPr/>
    </dgm:pt>
    <dgm:pt modelId="{3CCA3FC5-26DC-49EC-BFC6-259F39E6B2F0}" type="pres">
      <dgm:prSet presAssocID="{3433F7DF-5037-4D10-A26C-E018C52F77D2}" presName="node" presStyleLbl="node1" presStyleIdx="2" presStyleCnt="5">
        <dgm:presLayoutVars>
          <dgm:bulletEnabled val="1"/>
        </dgm:presLayoutVars>
      </dgm:prSet>
      <dgm:spPr/>
      <dgm:t>
        <a:bodyPr/>
        <a:lstStyle/>
        <a:p>
          <a:endParaRPr lang="en-US"/>
        </a:p>
      </dgm:t>
    </dgm:pt>
    <dgm:pt modelId="{B98DBD20-DA68-4389-A7E0-6A9C714324F2}" type="pres">
      <dgm:prSet presAssocID="{768D07A7-46B3-448D-B510-C4CB1407A9A0}" presName="sibTrans" presStyleCnt="0"/>
      <dgm:spPr/>
    </dgm:pt>
    <dgm:pt modelId="{9AAD737B-330B-4841-9FAC-9380CE635DCD}" type="pres">
      <dgm:prSet presAssocID="{CF3828C1-DFB7-424A-B51F-6E2FDFB32BD5}" presName="node" presStyleLbl="node1" presStyleIdx="3" presStyleCnt="5">
        <dgm:presLayoutVars>
          <dgm:bulletEnabled val="1"/>
        </dgm:presLayoutVars>
      </dgm:prSet>
      <dgm:spPr/>
      <dgm:t>
        <a:bodyPr/>
        <a:lstStyle/>
        <a:p>
          <a:endParaRPr lang="en-US"/>
        </a:p>
      </dgm:t>
    </dgm:pt>
    <dgm:pt modelId="{54A98116-7E05-4942-BF0A-F6AD1F19A223}" type="pres">
      <dgm:prSet presAssocID="{31EA4174-29A2-4F81-8086-18FE58D5B645}" presName="sibTrans" presStyleCnt="0"/>
      <dgm:spPr/>
    </dgm:pt>
    <dgm:pt modelId="{1EE01648-5F4F-4E16-AEC8-7C52F414B575}" type="pres">
      <dgm:prSet presAssocID="{133919DF-6D8C-40FD-AE81-28E5DAF1DA1A}" presName="node" presStyleLbl="node1" presStyleIdx="4" presStyleCnt="5">
        <dgm:presLayoutVars>
          <dgm:bulletEnabled val="1"/>
        </dgm:presLayoutVars>
      </dgm:prSet>
      <dgm:spPr/>
      <dgm:t>
        <a:bodyPr/>
        <a:lstStyle/>
        <a:p>
          <a:endParaRPr lang="en-US"/>
        </a:p>
      </dgm:t>
    </dgm:pt>
  </dgm:ptLst>
  <dgm:cxnLst>
    <dgm:cxn modelId="{59D39CE3-2C03-4CC1-B367-39519FBE2B86}" type="presOf" srcId="{3433F7DF-5037-4D10-A26C-E018C52F77D2}" destId="{3CCA3FC5-26DC-49EC-BFC6-259F39E6B2F0}" srcOrd="0" destOrd="0" presId="urn:microsoft.com/office/officeart/2005/8/layout/default"/>
    <dgm:cxn modelId="{C7093143-A90C-4975-A476-FAA1ADC5AB77}" srcId="{9C5B0977-ADA0-475C-B793-21F292F28536}" destId="{CF3828C1-DFB7-424A-B51F-6E2FDFB32BD5}" srcOrd="3" destOrd="0" parTransId="{09DE7729-2EA0-4CDC-BDAC-924CF54437DA}" sibTransId="{31EA4174-29A2-4F81-8086-18FE58D5B645}"/>
    <dgm:cxn modelId="{2435DB08-25AC-4739-AB29-DA8399E29426}" srcId="{9C5B0977-ADA0-475C-B793-21F292F28536}" destId="{133919DF-6D8C-40FD-AE81-28E5DAF1DA1A}" srcOrd="4" destOrd="0" parTransId="{DB418DE1-50AC-4BAF-B4FD-99AF62A3D42D}" sibTransId="{21352410-A7BA-46CF-AE76-31FE987E69A5}"/>
    <dgm:cxn modelId="{F38CA533-8EFA-4055-80D7-1DF30A264773}" type="presOf" srcId="{8E02AF36-6829-48C7-9D34-D39AD09A9988}" destId="{4B95FA07-B84F-44FF-B58D-793C530086D6}" srcOrd="0" destOrd="0" presId="urn:microsoft.com/office/officeart/2005/8/layout/default"/>
    <dgm:cxn modelId="{9DFB7823-33CF-4499-B8D3-4DD31149D96A}" srcId="{9C5B0977-ADA0-475C-B793-21F292F28536}" destId="{9D41142C-79DA-4116-ACA4-69008565EE1D}" srcOrd="1" destOrd="0" parTransId="{E2348A23-CE18-480C-89AE-2DF1D9B36138}" sibTransId="{B47C38A3-C8A3-4DB2-8A62-AE77A640ABE2}"/>
    <dgm:cxn modelId="{939EAB5E-C5A3-43B0-8D3B-9E6D25EA6178}" type="presOf" srcId="{9C5B0977-ADA0-475C-B793-21F292F28536}" destId="{B1BD2A16-C0E2-4709-B3E1-BC2DB965E801}" srcOrd="0" destOrd="0" presId="urn:microsoft.com/office/officeart/2005/8/layout/default"/>
    <dgm:cxn modelId="{7B6F9FC4-5870-47C3-B746-1BE4FB3CA1A0}" type="presOf" srcId="{133919DF-6D8C-40FD-AE81-28E5DAF1DA1A}" destId="{1EE01648-5F4F-4E16-AEC8-7C52F414B575}" srcOrd="0" destOrd="0" presId="urn:microsoft.com/office/officeart/2005/8/layout/default"/>
    <dgm:cxn modelId="{E56AE807-7123-4580-9A94-D31FA4E70871}" srcId="{9C5B0977-ADA0-475C-B793-21F292F28536}" destId="{8E02AF36-6829-48C7-9D34-D39AD09A9988}" srcOrd="0" destOrd="0" parTransId="{4B39D92E-CC5E-4D4D-8344-9839881299AF}" sibTransId="{638F61A6-868E-4C14-A9AC-709915C4538E}"/>
    <dgm:cxn modelId="{96AB4883-6923-4771-B167-4DF951C53CDA}" srcId="{9C5B0977-ADA0-475C-B793-21F292F28536}" destId="{3433F7DF-5037-4D10-A26C-E018C52F77D2}" srcOrd="2" destOrd="0" parTransId="{224BBA03-4A91-4E3C-A926-BF5B3AB1902C}" sibTransId="{768D07A7-46B3-448D-B510-C4CB1407A9A0}"/>
    <dgm:cxn modelId="{19AA4F65-09C9-4BE4-B845-E174138A70FE}" type="presOf" srcId="{CF3828C1-DFB7-424A-B51F-6E2FDFB32BD5}" destId="{9AAD737B-330B-4841-9FAC-9380CE635DCD}" srcOrd="0" destOrd="0" presId="urn:microsoft.com/office/officeart/2005/8/layout/default"/>
    <dgm:cxn modelId="{290399E4-9FDE-43FF-B353-0FFA13891BC0}" type="presOf" srcId="{9D41142C-79DA-4116-ACA4-69008565EE1D}" destId="{BC41AFD3-030A-4A48-9E07-B012D9332989}" srcOrd="0" destOrd="0" presId="urn:microsoft.com/office/officeart/2005/8/layout/default"/>
    <dgm:cxn modelId="{501EE4D5-A5E3-43BD-A8B2-6789BF99C181}" type="presParOf" srcId="{B1BD2A16-C0E2-4709-B3E1-BC2DB965E801}" destId="{4B95FA07-B84F-44FF-B58D-793C530086D6}" srcOrd="0" destOrd="0" presId="urn:microsoft.com/office/officeart/2005/8/layout/default"/>
    <dgm:cxn modelId="{7E1DCEBC-C8CA-4362-9C61-7292A2DD4F5A}" type="presParOf" srcId="{B1BD2A16-C0E2-4709-B3E1-BC2DB965E801}" destId="{34634521-B81A-4FD2-A3B2-F6B209F3D831}" srcOrd="1" destOrd="0" presId="urn:microsoft.com/office/officeart/2005/8/layout/default"/>
    <dgm:cxn modelId="{48CECEE8-F81A-46EF-B686-78F82E6B29E1}" type="presParOf" srcId="{B1BD2A16-C0E2-4709-B3E1-BC2DB965E801}" destId="{BC41AFD3-030A-4A48-9E07-B012D9332989}" srcOrd="2" destOrd="0" presId="urn:microsoft.com/office/officeart/2005/8/layout/default"/>
    <dgm:cxn modelId="{01F8715F-323A-497F-9E57-194827878915}" type="presParOf" srcId="{B1BD2A16-C0E2-4709-B3E1-BC2DB965E801}" destId="{8AA9DB8C-0DDB-4FC8-9D55-A3551EE9D9DE}" srcOrd="3" destOrd="0" presId="urn:microsoft.com/office/officeart/2005/8/layout/default"/>
    <dgm:cxn modelId="{D5F7B88D-ECCD-4F68-A253-263CD2FEEEED}" type="presParOf" srcId="{B1BD2A16-C0E2-4709-B3E1-BC2DB965E801}" destId="{3CCA3FC5-26DC-49EC-BFC6-259F39E6B2F0}" srcOrd="4" destOrd="0" presId="urn:microsoft.com/office/officeart/2005/8/layout/default"/>
    <dgm:cxn modelId="{2216D58D-88CB-4B4F-8CD7-BDA06EB3DBE9}" type="presParOf" srcId="{B1BD2A16-C0E2-4709-B3E1-BC2DB965E801}" destId="{B98DBD20-DA68-4389-A7E0-6A9C714324F2}" srcOrd="5" destOrd="0" presId="urn:microsoft.com/office/officeart/2005/8/layout/default"/>
    <dgm:cxn modelId="{9E39840D-2E75-4D9F-BC1A-9DC2A2C60BA7}" type="presParOf" srcId="{B1BD2A16-C0E2-4709-B3E1-BC2DB965E801}" destId="{9AAD737B-330B-4841-9FAC-9380CE635DCD}" srcOrd="6" destOrd="0" presId="urn:microsoft.com/office/officeart/2005/8/layout/default"/>
    <dgm:cxn modelId="{8B0DD0F8-4A13-4041-8FBB-EBF55B0D5644}" type="presParOf" srcId="{B1BD2A16-C0E2-4709-B3E1-BC2DB965E801}" destId="{54A98116-7E05-4942-BF0A-F6AD1F19A223}" srcOrd="7" destOrd="0" presId="urn:microsoft.com/office/officeart/2005/8/layout/default"/>
    <dgm:cxn modelId="{07DC65E0-2CEC-44B9-94CD-DCA25EB86B0B}" type="presParOf" srcId="{B1BD2A16-C0E2-4709-B3E1-BC2DB965E801}" destId="{1EE01648-5F4F-4E16-AEC8-7C52F414B57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C7301A-B0FE-4DD6-891E-037B28681BA1}" type="doc">
      <dgm:prSet loTypeId="urn:diagrams.loki3.com/VaryingWidthList" loCatId="list" qsTypeId="urn:microsoft.com/office/officeart/2005/8/quickstyle/simple5" qsCatId="simple" csTypeId="urn:microsoft.com/office/officeart/2005/8/colors/colorful4" csCatId="colorful" phldr="1"/>
      <dgm:spPr/>
    </dgm:pt>
    <dgm:pt modelId="{CF1D3BBF-D673-41F0-A462-97F46CDEB914}">
      <dgm:prSet phldrT="[Text]"/>
      <dgm:spPr/>
      <dgm:t>
        <a:bodyPr/>
        <a:lstStyle/>
        <a:p>
          <a:r>
            <a:rPr lang="en-US" dirty="0" smtClean="0"/>
            <a:t>Meet new people where you intern</a:t>
          </a:r>
          <a:endParaRPr lang="en-US" dirty="0"/>
        </a:p>
      </dgm:t>
    </dgm:pt>
    <dgm:pt modelId="{19CA0458-B636-477A-84E1-225596DE4627}" type="parTrans" cxnId="{D18FA62A-E17C-49C9-81FE-E3FD272E8B30}">
      <dgm:prSet/>
      <dgm:spPr/>
      <dgm:t>
        <a:bodyPr/>
        <a:lstStyle/>
        <a:p>
          <a:endParaRPr lang="en-US"/>
        </a:p>
      </dgm:t>
    </dgm:pt>
    <dgm:pt modelId="{E9317295-2F1B-4712-AF5F-B436025370CC}" type="sibTrans" cxnId="{D18FA62A-E17C-49C9-81FE-E3FD272E8B30}">
      <dgm:prSet/>
      <dgm:spPr/>
      <dgm:t>
        <a:bodyPr/>
        <a:lstStyle/>
        <a:p>
          <a:endParaRPr lang="en-US"/>
        </a:p>
      </dgm:t>
    </dgm:pt>
    <dgm:pt modelId="{404A7E42-5CFD-4C72-AFC5-993A6FA49E0C}">
      <dgm:prSet phldrT="[Text]"/>
      <dgm:spPr/>
      <dgm:t>
        <a:bodyPr/>
        <a:lstStyle/>
        <a:p>
          <a:r>
            <a:rPr lang="en-US" dirty="0" smtClean="0"/>
            <a:t>Take initiative</a:t>
          </a:r>
          <a:endParaRPr lang="en-US" dirty="0"/>
        </a:p>
      </dgm:t>
    </dgm:pt>
    <dgm:pt modelId="{DC830734-C72A-4C25-9FDA-6EA1BD0D7AC9}" type="parTrans" cxnId="{B66E62BB-2578-4D78-8BFC-0DCD03DB24F6}">
      <dgm:prSet/>
      <dgm:spPr/>
      <dgm:t>
        <a:bodyPr/>
        <a:lstStyle/>
        <a:p>
          <a:endParaRPr lang="en-US"/>
        </a:p>
      </dgm:t>
    </dgm:pt>
    <dgm:pt modelId="{D36A4AC4-97C9-46A6-95B8-C80B3BEC5C87}" type="sibTrans" cxnId="{B66E62BB-2578-4D78-8BFC-0DCD03DB24F6}">
      <dgm:prSet/>
      <dgm:spPr/>
      <dgm:t>
        <a:bodyPr/>
        <a:lstStyle/>
        <a:p>
          <a:endParaRPr lang="en-US"/>
        </a:p>
      </dgm:t>
    </dgm:pt>
    <dgm:pt modelId="{70B2AADF-CF88-4992-B0AE-A749BB0D29A1}">
      <dgm:prSet phldrT="[Text]"/>
      <dgm:spPr/>
      <dgm:t>
        <a:bodyPr/>
        <a:lstStyle/>
        <a:p>
          <a:r>
            <a:rPr lang="en-US" dirty="0" smtClean="0"/>
            <a:t>Propose a project</a:t>
          </a:r>
          <a:endParaRPr lang="en-US" dirty="0"/>
        </a:p>
      </dgm:t>
    </dgm:pt>
    <dgm:pt modelId="{EB7E86E2-98C4-4903-8D3C-1979A84E583C}" type="parTrans" cxnId="{B21EE3D2-BD15-47C1-88B5-8D3885699EDD}">
      <dgm:prSet/>
      <dgm:spPr/>
      <dgm:t>
        <a:bodyPr/>
        <a:lstStyle/>
        <a:p>
          <a:endParaRPr lang="en-US"/>
        </a:p>
      </dgm:t>
    </dgm:pt>
    <dgm:pt modelId="{96555BF0-DAD7-4FA0-AAFA-B59D9AA7619C}" type="sibTrans" cxnId="{B21EE3D2-BD15-47C1-88B5-8D3885699EDD}">
      <dgm:prSet/>
      <dgm:spPr/>
      <dgm:t>
        <a:bodyPr/>
        <a:lstStyle/>
        <a:p>
          <a:endParaRPr lang="en-US"/>
        </a:p>
      </dgm:t>
    </dgm:pt>
    <dgm:pt modelId="{121F97E4-869C-4D74-B394-B0ADD83CAC1A}" type="pres">
      <dgm:prSet presAssocID="{1AC7301A-B0FE-4DD6-891E-037B28681BA1}" presName="Name0" presStyleCnt="0">
        <dgm:presLayoutVars>
          <dgm:resizeHandles/>
        </dgm:presLayoutVars>
      </dgm:prSet>
      <dgm:spPr/>
    </dgm:pt>
    <dgm:pt modelId="{5DFC1989-F226-4C19-8C19-FEE8CA30C6E4}" type="pres">
      <dgm:prSet presAssocID="{CF1D3BBF-D673-41F0-A462-97F46CDEB914}" presName="text" presStyleLbl="node1" presStyleIdx="0" presStyleCnt="3" custLinFactNeighborY="-72665">
        <dgm:presLayoutVars>
          <dgm:bulletEnabled val="1"/>
        </dgm:presLayoutVars>
      </dgm:prSet>
      <dgm:spPr/>
      <dgm:t>
        <a:bodyPr/>
        <a:lstStyle/>
        <a:p>
          <a:endParaRPr lang="en-US"/>
        </a:p>
      </dgm:t>
    </dgm:pt>
    <dgm:pt modelId="{6E4F12DB-90BF-496E-8D4B-09235B8E007D}" type="pres">
      <dgm:prSet presAssocID="{E9317295-2F1B-4712-AF5F-B436025370CC}" presName="space" presStyleCnt="0"/>
      <dgm:spPr/>
    </dgm:pt>
    <dgm:pt modelId="{EF79672B-483A-4E2D-A2E8-D11FBC32AF5B}" type="pres">
      <dgm:prSet presAssocID="{404A7E42-5CFD-4C72-AFC5-993A6FA49E0C}" presName="text" presStyleLbl="node1" presStyleIdx="1" presStyleCnt="3">
        <dgm:presLayoutVars>
          <dgm:bulletEnabled val="1"/>
        </dgm:presLayoutVars>
      </dgm:prSet>
      <dgm:spPr/>
      <dgm:t>
        <a:bodyPr/>
        <a:lstStyle/>
        <a:p>
          <a:endParaRPr lang="en-US"/>
        </a:p>
      </dgm:t>
    </dgm:pt>
    <dgm:pt modelId="{1911202D-560D-4F70-8B48-FA872C5DF5AD}" type="pres">
      <dgm:prSet presAssocID="{D36A4AC4-97C9-46A6-95B8-C80B3BEC5C87}" presName="space" presStyleCnt="0"/>
      <dgm:spPr/>
    </dgm:pt>
    <dgm:pt modelId="{D60F6120-AFF5-43BA-B488-AEDCF4F7FFEF}" type="pres">
      <dgm:prSet presAssocID="{70B2AADF-CF88-4992-B0AE-A749BB0D29A1}" presName="text" presStyleLbl="node1" presStyleIdx="2" presStyleCnt="3">
        <dgm:presLayoutVars>
          <dgm:bulletEnabled val="1"/>
        </dgm:presLayoutVars>
      </dgm:prSet>
      <dgm:spPr/>
      <dgm:t>
        <a:bodyPr/>
        <a:lstStyle/>
        <a:p>
          <a:endParaRPr lang="en-US"/>
        </a:p>
      </dgm:t>
    </dgm:pt>
  </dgm:ptLst>
  <dgm:cxnLst>
    <dgm:cxn modelId="{D030F853-6939-4B98-A8E1-6B707B019884}" type="presOf" srcId="{70B2AADF-CF88-4992-B0AE-A749BB0D29A1}" destId="{D60F6120-AFF5-43BA-B488-AEDCF4F7FFEF}" srcOrd="0" destOrd="0" presId="urn:diagrams.loki3.com/VaryingWidthList"/>
    <dgm:cxn modelId="{B66E62BB-2578-4D78-8BFC-0DCD03DB24F6}" srcId="{1AC7301A-B0FE-4DD6-891E-037B28681BA1}" destId="{404A7E42-5CFD-4C72-AFC5-993A6FA49E0C}" srcOrd="1" destOrd="0" parTransId="{DC830734-C72A-4C25-9FDA-6EA1BD0D7AC9}" sibTransId="{D36A4AC4-97C9-46A6-95B8-C80B3BEC5C87}"/>
    <dgm:cxn modelId="{6E6AD09D-A0D8-4E15-A7E9-1D905911A598}" type="presOf" srcId="{1AC7301A-B0FE-4DD6-891E-037B28681BA1}" destId="{121F97E4-869C-4D74-B394-B0ADD83CAC1A}" srcOrd="0" destOrd="0" presId="urn:diagrams.loki3.com/VaryingWidthList"/>
    <dgm:cxn modelId="{D18FA62A-E17C-49C9-81FE-E3FD272E8B30}" srcId="{1AC7301A-B0FE-4DD6-891E-037B28681BA1}" destId="{CF1D3BBF-D673-41F0-A462-97F46CDEB914}" srcOrd="0" destOrd="0" parTransId="{19CA0458-B636-477A-84E1-225596DE4627}" sibTransId="{E9317295-2F1B-4712-AF5F-B436025370CC}"/>
    <dgm:cxn modelId="{4818F867-CB36-45DC-8073-8828535F0F6A}" type="presOf" srcId="{404A7E42-5CFD-4C72-AFC5-993A6FA49E0C}" destId="{EF79672B-483A-4E2D-A2E8-D11FBC32AF5B}" srcOrd="0" destOrd="0" presId="urn:diagrams.loki3.com/VaryingWidthList"/>
    <dgm:cxn modelId="{B21EE3D2-BD15-47C1-88B5-8D3885699EDD}" srcId="{1AC7301A-B0FE-4DD6-891E-037B28681BA1}" destId="{70B2AADF-CF88-4992-B0AE-A749BB0D29A1}" srcOrd="2" destOrd="0" parTransId="{EB7E86E2-98C4-4903-8D3C-1979A84E583C}" sibTransId="{96555BF0-DAD7-4FA0-AAFA-B59D9AA7619C}"/>
    <dgm:cxn modelId="{A24DF1ED-57D8-4048-99E7-08109203F05C}" type="presOf" srcId="{CF1D3BBF-D673-41F0-A462-97F46CDEB914}" destId="{5DFC1989-F226-4C19-8C19-FEE8CA30C6E4}" srcOrd="0" destOrd="0" presId="urn:diagrams.loki3.com/VaryingWidthList"/>
    <dgm:cxn modelId="{BA50888A-447E-404C-9664-8EA48CF93620}" type="presParOf" srcId="{121F97E4-869C-4D74-B394-B0ADD83CAC1A}" destId="{5DFC1989-F226-4C19-8C19-FEE8CA30C6E4}" srcOrd="0" destOrd="0" presId="urn:diagrams.loki3.com/VaryingWidthList"/>
    <dgm:cxn modelId="{B05267BD-58A8-4672-A0B8-890F18F2930E}" type="presParOf" srcId="{121F97E4-869C-4D74-B394-B0ADD83CAC1A}" destId="{6E4F12DB-90BF-496E-8D4B-09235B8E007D}" srcOrd="1" destOrd="0" presId="urn:diagrams.loki3.com/VaryingWidthList"/>
    <dgm:cxn modelId="{E405F4FB-C40D-4308-9036-BEB74A8930B7}" type="presParOf" srcId="{121F97E4-869C-4D74-B394-B0ADD83CAC1A}" destId="{EF79672B-483A-4E2D-A2E8-D11FBC32AF5B}" srcOrd="2" destOrd="0" presId="urn:diagrams.loki3.com/VaryingWidthList"/>
    <dgm:cxn modelId="{63B9CCBF-8E47-4340-8017-8733A6EFAA42}" type="presParOf" srcId="{121F97E4-869C-4D74-B394-B0ADD83CAC1A}" destId="{1911202D-560D-4F70-8B48-FA872C5DF5AD}" srcOrd="3" destOrd="0" presId="urn:diagrams.loki3.com/VaryingWidthList"/>
    <dgm:cxn modelId="{E46672ED-BED0-429D-9072-4DCE96F09FF4}" type="presParOf" srcId="{121F97E4-869C-4D74-B394-B0ADD83CAC1A}" destId="{D60F6120-AFF5-43BA-B488-AEDCF4F7FFEF}" srcOrd="4"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F0FD2A-50C5-4559-B5D8-62A002A19971}"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n-US"/>
        </a:p>
      </dgm:t>
    </dgm:pt>
    <dgm:pt modelId="{8DA5B70B-6143-4294-A492-7F197C2A0EB9}">
      <dgm:prSet phldrT="[Text]"/>
      <dgm:spPr/>
      <dgm:t>
        <a:bodyPr/>
        <a:lstStyle/>
        <a:p>
          <a:r>
            <a:rPr lang="en-US" dirty="0" smtClean="0"/>
            <a:t>Develop a Strong Resume</a:t>
          </a:r>
          <a:endParaRPr lang="en-US" dirty="0"/>
        </a:p>
      </dgm:t>
    </dgm:pt>
    <dgm:pt modelId="{1521FDB8-1D02-4096-B31C-10F72A698893}" type="parTrans" cxnId="{6C390417-F5BF-4CD5-832B-0F7687A1BF74}">
      <dgm:prSet/>
      <dgm:spPr/>
      <dgm:t>
        <a:bodyPr/>
        <a:lstStyle/>
        <a:p>
          <a:endParaRPr lang="en-US"/>
        </a:p>
      </dgm:t>
    </dgm:pt>
    <dgm:pt modelId="{13D555B4-9B06-4C8C-B5F6-4E2826A7837A}" type="sibTrans" cxnId="{6C390417-F5BF-4CD5-832B-0F7687A1BF74}">
      <dgm:prSet/>
      <dgm:spPr/>
      <dgm:t>
        <a:bodyPr/>
        <a:lstStyle/>
        <a:p>
          <a:endParaRPr lang="en-US"/>
        </a:p>
      </dgm:t>
    </dgm:pt>
    <dgm:pt modelId="{33E9109A-1D75-467A-9E25-62A10503ADA3}" type="pres">
      <dgm:prSet presAssocID="{2CF0FD2A-50C5-4559-B5D8-62A002A19971}" presName="Name0" presStyleCnt="0">
        <dgm:presLayoutVars>
          <dgm:chMax/>
          <dgm:chPref/>
          <dgm:dir/>
        </dgm:presLayoutVars>
      </dgm:prSet>
      <dgm:spPr/>
      <dgm:t>
        <a:bodyPr/>
        <a:lstStyle/>
        <a:p>
          <a:endParaRPr lang="en-US"/>
        </a:p>
      </dgm:t>
    </dgm:pt>
    <dgm:pt modelId="{A27C3316-3091-4D61-894C-B2D144AD7C3B}" type="pres">
      <dgm:prSet presAssocID="{8DA5B70B-6143-4294-A492-7F197C2A0EB9}" presName="composite" presStyleCnt="0">
        <dgm:presLayoutVars>
          <dgm:chMax/>
          <dgm:chPref/>
        </dgm:presLayoutVars>
      </dgm:prSet>
      <dgm:spPr/>
    </dgm:pt>
    <dgm:pt modelId="{B7885F4D-22FC-493C-B80C-1E62C9296BD8}" type="pres">
      <dgm:prSet presAssocID="{8DA5B70B-6143-4294-A492-7F197C2A0EB9}" presName="Image" presStyleLbl="bgImgPlace1" presStyleIdx="0" presStyleCnt="1" custScaleX="100986" custScaleY="10290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pt>
    <dgm:pt modelId="{B54F7839-0462-493E-962B-5CB9DA5AC71D}" type="pres">
      <dgm:prSet presAssocID="{8DA5B70B-6143-4294-A492-7F197C2A0EB9}" presName="ParentText" presStyleLbl="revTx" presStyleIdx="0" presStyleCnt="1">
        <dgm:presLayoutVars>
          <dgm:chMax val="0"/>
          <dgm:chPref val="0"/>
          <dgm:bulletEnabled val="1"/>
        </dgm:presLayoutVars>
      </dgm:prSet>
      <dgm:spPr/>
      <dgm:t>
        <a:bodyPr/>
        <a:lstStyle/>
        <a:p>
          <a:endParaRPr lang="en-US"/>
        </a:p>
      </dgm:t>
    </dgm:pt>
    <dgm:pt modelId="{77DE644E-B481-40E7-BA10-629866279883}" type="pres">
      <dgm:prSet presAssocID="{8DA5B70B-6143-4294-A492-7F197C2A0EB9}" presName="tlFrame" presStyleLbl="node1" presStyleIdx="0" presStyleCnt="4"/>
      <dgm:spPr/>
    </dgm:pt>
    <dgm:pt modelId="{12B200A6-7CF4-4DC6-A5EB-B281FEF4712B}" type="pres">
      <dgm:prSet presAssocID="{8DA5B70B-6143-4294-A492-7F197C2A0EB9}" presName="trFrame" presStyleLbl="node1" presStyleIdx="1" presStyleCnt="4"/>
      <dgm:spPr/>
    </dgm:pt>
    <dgm:pt modelId="{83A2E9FC-548F-473F-AFD8-3D11045E11AB}" type="pres">
      <dgm:prSet presAssocID="{8DA5B70B-6143-4294-A492-7F197C2A0EB9}" presName="blFrame" presStyleLbl="node1" presStyleIdx="2" presStyleCnt="4"/>
      <dgm:spPr/>
    </dgm:pt>
    <dgm:pt modelId="{4000C278-5EF4-4982-A38A-E7830CE71B47}" type="pres">
      <dgm:prSet presAssocID="{8DA5B70B-6143-4294-A492-7F197C2A0EB9}" presName="brFrame" presStyleLbl="node1" presStyleIdx="3" presStyleCnt="4"/>
      <dgm:spPr/>
    </dgm:pt>
  </dgm:ptLst>
  <dgm:cxnLst>
    <dgm:cxn modelId="{6C390417-F5BF-4CD5-832B-0F7687A1BF74}" srcId="{2CF0FD2A-50C5-4559-B5D8-62A002A19971}" destId="{8DA5B70B-6143-4294-A492-7F197C2A0EB9}" srcOrd="0" destOrd="0" parTransId="{1521FDB8-1D02-4096-B31C-10F72A698893}" sibTransId="{13D555B4-9B06-4C8C-B5F6-4E2826A7837A}"/>
    <dgm:cxn modelId="{8383308B-6D68-4CFB-BE2A-CC00CA6A2DE0}" type="presOf" srcId="{8DA5B70B-6143-4294-A492-7F197C2A0EB9}" destId="{B54F7839-0462-493E-962B-5CB9DA5AC71D}" srcOrd="0" destOrd="0" presId="urn:microsoft.com/office/officeart/2009/3/layout/FramedTextPicture"/>
    <dgm:cxn modelId="{DB90D8EE-94C9-4BED-9536-4E84A682DD92}" type="presOf" srcId="{2CF0FD2A-50C5-4559-B5D8-62A002A19971}" destId="{33E9109A-1D75-467A-9E25-62A10503ADA3}" srcOrd="0" destOrd="0" presId="urn:microsoft.com/office/officeart/2009/3/layout/FramedTextPicture"/>
    <dgm:cxn modelId="{5F9C4202-8566-40EE-902C-AB71DF5E1425}" type="presParOf" srcId="{33E9109A-1D75-467A-9E25-62A10503ADA3}" destId="{A27C3316-3091-4D61-894C-B2D144AD7C3B}" srcOrd="0" destOrd="0" presId="urn:microsoft.com/office/officeart/2009/3/layout/FramedTextPicture"/>
    <dgm:cxn modelId="{4844CCA6-D044-4251-9DE5-0E334BC3E8BF}" type="presParOf" srcId="{A27C3316-3091-4D61-894C-B2D144AD7C3B}" destId="{B7885F4D-22FC-493C-B80C-1E62C9296BD8}" srcOrd="0" destOrd="0" presId="urn:microsoft.com/office/officeart/2009/3/layout/FramedTextPicture"/>
    <dgm:cxn modelId="{AE31CEA9-728C-44EF-BF62-F265CA03BF9E}" type="presParOf" srcId="{A27C3316-3091-4D61-894C-B2D144AD7C3B}" destId="{B54F7839-0462-493E-962B-5CB9DA5AC71D}" srcOrd="1" destOrd="0" presId="urn:microsoft.com/office/officeart/2009/3/layout/FramedTextPicture"/>
    <dgm:cxn modelId="{ED68AD25-4BAD-47CD-84F8-165BF0F577D8}" type="presParOf" srcId="{A27C3316-3091-4D61-894C-B2D144AD7C3B}" destId="{77DE644E-B481-40E7-BA10-629866279883}" srcOrd="2" destOrd="0" presId="urn:microsoft.com/office/officeart/2009/3/layout/FramedTextPicture"/>
    <dgm:cxn modelId="{8EC3B7CF-5490-462C-A261-EAE107BBC0B2}" type="presParOf" srcId="{A27C3316-3091-4D61-894C-B2D144AD7C3B}" destId="{12B200A6-7CF4-4DC6-A5EB-B281FEF4712B}" srcOrd="3" destOrd="0" presId="urn:microsoft.com/office/officeart/2009/3/layout/FramedTextPicture"/>
    <dgm:cxn modelId="{3C3C0CC4-7636-4AB1-95B6-A7506856A2EC}" type="presParOf" srcId="{A27C3316-3091-4D61-894C-B2D144AD7C3B}" destId="{83A2E9FC-548F-473F-AFD8-3D11045E11AB}" srcOrd="4" destOrd="0" presId="urn:microsoft.com/office/officeart/2009/3/layout/FramedTextPicture"/>
    <dgm:cxn modelId="{528A1301-1A99-4314-A003-79341293F105}" type="presParOf" srcId="{A27C3316-3091-4D61-894C-B2D144AD7C3B}" destId="{4000C278-5EF4-4982-A38A-E7830CE71B47}" srcOrd="5" destOrd="0" presId="urn:microsoft.com/office/officeart/2009/3/layout/FramedText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43787-5E8A-4E00-A74E-0699BD3FD247}">
      <dsp:nvSpPr>
        <dsp:cNvPr id="0" name=""/>
        <dsp:cNvSpPr/>
      </dsp:nvSpPr>
      <dsp:spPr>
        <a:xfrm>
          <a:off x="0" y="246417"/>
          <a:ext cx="2376701" cy="1426020"/>
        </a:xfrm>
        <a:prstGeom prst="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Experience</a:t>
          </a:r>
          <a:endParaRPr lang="en-US" sz="3000" kern="1200" dirty="0"/>
        </a:p>
      </dsp:txBody>
      <dsp:txXfrm>
        <a:off x="0" y="246417"/>
        <a:ext cx="2376701" cy="1426020"/>
      </dsp:txXfrm>
    </dsp:sp>
    <dsp:sp modelId="{43933DBA-535A-478A-8DC9-8141417986C9}">
      <dsp:nvSpPr>
        <dsp:cNvPr id="0" name=""/>
        <dsp:cNvSpPr/>
      </dsp:nvSpPr>
      <dsp:spPr>
        <a:xfrm>
          <a:off x="2614371" y="246417"/>
          <a:ext cx="2376701" cy="1426020"/>
        </a:xfrm>
        <a:prstGeom prst="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Contacts</a:t>
          </a:r>
          <a:endParaRPr lang="en-US" sz="3000" kern="1200" dirty="0"/>
        </a:p>
      </dsp:txBody>
      <dsp:txXfrm>
        <a:off x="2614371" y="246417"/>
        <a:ext cx="2376701" cy="1426020"/>
      </dsp:txXfrm>
    </dsp:sp>
    <dsp:sp modelId="{6D0AEF6F-40DF-47DB-A720-FE69268A8951}">
      <dsp:nvSpPr>
        <dsp:cNvPr id="0" name=""/>
        <dsp:cNvSpPr/>
      </dsp:nvSpPr>
      <dsp:spPr>
        <a:xfrm>
          <a:off x="5228743" y="246417"/>
          <a:ext cx="2376701" cy="1426020"/>
        </a:xfrm>
        <a:prstGeom prst="rect">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Career Confirmation</a:t>
          </a:r>
          <a:endParaRPr lang="en-US" sz="3000" kern="1200" dirty="0"/>
        </a:p>
      </dsp:txBody>
      <dsp:txXfrm>
        <a:off x="5228743" y="246417"/>
        <a:ext cx="2376701" cy="1426020"/>
      </dsp:txXfrm>
    </dsp:sp>
    <dsp:sp modelId="{C13839DA-74FA-4A44-83D7-211EA198200A}">
      <dsp:nvSpPr>
        <dsp:cNvPr id="0" name=""/>
        <dsp:cNvSpPr/>
      </dsp:nvSpPr>
      <dsp:spPr>
        <a:xfrm>
          <a:off x="1307185" y="1910109"/>
          <a:ext cx="2376701" cy="1426020"/>
        </a:xfrm>
        <a:prstGeom prst="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They make you more marketable</a:t>
          </a:r>
          <a:endParaRPr lang="en-US" sz="3000" kern="1200" dirty="0"/>
        </a:p>
      </dsp:txBody>
      <dsp:txXfrm>
        <a:off x="1307185" y="1910109"/>
        <a:ext cx="2376701" cy="1426020"/>
      </dsp:txXfrm>
    </dsp:sp>
    <dsp:sp modelId="{AA260700-35A4-457D-A964-12799EE48262}">
      <dsp:nvSpPr>
        <dsp:cNvPr id="0" name=""/>
        <dsp:cNvSpPr/>
      </dsp:nvSpPr>
      <dsp:spPr>
        <a:xfrm>
          <a:off x="3921557" y="1910109"/>
          <a:ext cx="2376701" cy="1426020"/>
        </a:xfrm>
        <a:prstGeom prst="rect">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Can trump GPA and major</a:t>
          </a:r>
          <a:endParaRPr lang="en-US" sz="3000" kern="1200" dirty="0"/>
        </a:p>
      </dsp:txBody>
      <dsp:txXfrm>
        <a:off x="3921557" y="1910109"/>
        <a:ext cx="2376701" cy="14260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1D3EA-AE5E-4833-B1AE-7B1E3BE44E2A}">
      <dsp:nvSpPr>
        <dsp:cNvPr id="0" name=""/>
        <dsp:cNvSpPr/>
      </dsp:nvSpPr>
      <dsp:spPr>
        <a:xfrm>
          <a:off x="170" y="35986"/>
          <a:ext cx="2369158" cy="153160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5000" b="-35000"/>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CF3294-D0DA-4E38-9FDA-3D503D52C6E2}">
      <dsp:nvSpPr>
        <dsp:cNvPr id="0" name=""/>
        <dsp:cNvSpPr/>
      </dsp:nvSpPr>
      <dsp:spPr>
        <a:xfrm>
          <a:off x="2455716" y="1681595"/>
          <a:ext cx="3323740" cy="2053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Upload Your Resume onto Handshake</a:t>
          </a:r>
          <a:endParaRPr lang="en-US" sz="4300" kern="1200" dirty="0"/>
        </a:p>
      </dsp:txBody>
      <dsp:txXfrm>
        <a:off x="2455716" y="1681595"/>
        <a:ext cx="3323740" cy="2053015"/>
      </dsp:txXfrm>
    </dsp:sp>
    <dsp:sp modelId="{CF5080CE-EF37-436E-85B3-4F41F9387949}">
      <dsp:nvSpPr>
        <dsp:cNvPr id="0" name=""/>
        <dsp:cNvSpPr/>
      </dsp:nvSpPr>
      <dsp:spPr>
        <a:xfrm>
          <a:off x="2162463" y="1388593"/>
          <a:ext cx="798233" cy="798439"/>
        </a:xfrm>
        <a:prstGeom prst="halfFrame">
          <a:avLst>
            <a:gd name="adj1" fmla="val 25770"/>
            <a:gd name="adj2" fmla="val 257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E8C193-E2D2-441D-A364-D7665B6493F8}">
      <dsp:nvSpPr>
        <dsp:cNvPr id="0" name=""/>
        <dsp:cNvSpPr/>
      </dsp:nvSpPr>
      <dsp:spPr>
        <a:xfrm rot="5400000">
          <a:off x="5297493" y="1388697"/>
          <a:ext cx="798439" cy="798233"/>
        </a:xfrm>
        <a:prstGeom prst="halfFrame">
          <a:avLst>
            <a:gd name="adj1" fmla="val 25770"/>
            <a:gd name="adj2" fmla="val 257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571ACB-99DC-4368-937A-FB890F486E9D}">
      <dsp:nvSpPr>
        <dsp:cNvPr id="0" name=""/>
        <dsp:cNvSpPr/>
      </dsp:nvSpPr>
      <dsp:spPr>
        <a:xfrm rot="16200000">
          <a:off x="2162359" y="3229677"/>
          <a:ext cx="798439" cy="798233"/>
        </a:xfrm>
        <a:prstGeom prst="halfFrame">
          <a:avLst>
            <a:gd name="adj1" fmla="val 25770"/>
            <a:gd name="adj2" fmla="val 257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6A8441-5874-45DD-8A3D-C99A2455357C}">
      <dsp:nvSpPr>
        <dsp:cNvPr id="0" name=""/>
        <dsp:cNvSpPr/>
      </dsp:nvSpPr>
      <dsp:spPr>
        <a:xfrm rot="10800000">
          <a:off x="5297596" y="3229574"/>
          <a:ext cx="798233" cy="798439"/>
        </a:xfrm>
        <a:prstGeom prst="halfFrame">
          <a:avLst>
            <a:gd name="adj1" fmla="val 25770"/>
            <a:gd name="adj2" fmla="val 257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08049-A769-4A62-A285-F54FD715EA58}">
      <dsp:nvSpPr>
        <dsp:cNvPr id="0" name=""/>
        <dsp:cNvSpPr/>
      </dsp:nvSpPr>
      <dsp:spPr>
        <a:xfrm>
          <a:off x="1089401" y="0"/>
          <a:ext cx="2103634" cy="140241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DCE667-63D3-40F1-8769-D40025AD6CA2}">
      <dsp:nvSpPr>
        <dsp:cNvPr id="0" name=""/>
        <dsp:cNvSpPr/>
      </dsp:nvSpPr>
      <dsp:spPr>
        <a:xfrm>
          <a:off x="3280869" y="1490113"/>
          <a:ext cx="2980331" cy="1840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Develop Your Interviewing Skills</a:t>
          </a:r>
          <a:endParaRPr lang="en-US" sz="3800" kern="1200" dirty="0"/>
        </a:p>
      </dsp:txBody>
      <dsp:txXfrm>
        <a:off x="3280869" y="1490113"/>
        <a:ext cx="2980331" cy="1840898"/>
      </dsp:txXfrm>
    </dsp:sp>
    <dsp:sp modelId="{FD29F487-ACC0-41F1-8096-1A1B9CA0D636}">
      <dsp:nvSpPr>
        <dsp:cNvPr id="0" name=""/>
        <dsp:cNvSpPr/>
      </dsp:nvSpPr>
      <dsp:spPr>
        <a:xfrm>
          <a:off x="3017915" y="1227385"/>
          <a:ext cx="715759" cy="715944"/>
        </a:xfrm>
        <a:prstGeom prst="halfFrame">
          <a:avLst>
            <a:gd name="adj1" fmla="val 25770"/>
            <a:gd name="adj2" fmla="val 257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6AF57C-273A-489D-9BCB-1BAE9BB78E6C}">
      <dsp:nvSpPr>
        <dsp:cNvPr id="0" name=""/>
        <dsp:cNvSpPr/>
      </dsp:nvSpPr>
      <dsp:spPr>
        <a:xfrm rot="5400000">
          <a:off x="5829033" y="1227477"/>
          <a:ext cx="715944" cy="715759"/>
        </a:xfrm>
        <a:prstGeom prst="halfFrame">
          <a:avLst>
            <a:gd name="adj1" fmla="val 25770"/>
            <a:gd name="adj2" fmla="val 257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CA03C8-8DEA-4C13-B2A9-A9D481911A77}">
      <dsp:nvSpPr>
        <dsp:cNvPr id="0" name=""/>
        <dsp:cNvSpPr/>
      </dsp:nvSpPr>
      <dsp:spPr>
        <a:xfrm rot="16200000">
          <a:off x="3017822" y="2878247"/>
          <a:ext cx="715944" cy="715759"/>
        </a:xfrm>
        <a:prstGeom prst="halfFrame">
          <a:avLst>
            <a:gd name="adj1" fmla="val 25770"/>
            <a:gd name="adj2" fmla="val 257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893C84-CDD5-41D5-920F-C86FF7FCF4DD}">
      <dsp:nvSpPr>
        <dsp:cNvPr id="0" name=""/>
        <dsp:cNvSpPr/>
      </dsp:nvSpPr>
      <dsp:spPr>
        <a:xfrm rot="10800000">
          <a:off x="5829126" y="2878155"/>
          <a:ext cx="715759" cy="715944"/>
        </a:xfrm>
        <a:prstGeom prst="halfFrame">
          <a:avLst>
            <a:gd name="adj1" fmla="val 25770"/>
            <a:gd name="adj2" fmla="val 257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20E62-8CF1-46AB-98D3-E922EBF56820}">
      <dsp:nvSpPr>
        <dsp:cNvPr id="0" name=""/>
        <dsp:cNvSpPr/>
      </dsp:nvSpPr>
      <dsp:spPr>
        <a:xfrm>
          <a:off x="0" y="928"/>
          <a:ext cx="5779929" cy="949981"/>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You Are Ambassadors for WT</a:t>
          </a:r>
          <a:endParaRPr lang="en-US" sz="3600" kern="1200" dirty="0"/>
        </a:p>
      </dsp:txBody>
      <dsp:txXfrm>
        <a:off x="0" y="928"/>
        <a:ext cx="5779929" cy="94998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6354C-87A5-4BD4-9AA1-B28024DAACF3}">
      <dsp:nvSpPr>
        <dsp:cNvPr id="0" name=""/>
        <dsp:cNvSpPr/>
      </dsp:nvSpPr>
      <dsp:spPr>
        <a:xfrm>
          <a:off x="2438399" y="496"/>
          <a:ext cx="3657600" cy="1934765"/>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in">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Attend resume workshop</a:t>
          </a:r>
          <a:endParaRPr lang="en-US" sz="1900" kern="1200" dirty="0"/>
        </a:p>
        <a:p>
          <a:pPr marL="171450" lvl="1" indent="-171450" algn="l" defTabSz="844550">
            <a:lnSpc>
              <a:spcPct val="90000"/>
            </a:lnSpc>
            <a:spcBef>
              <a:spcPct val="0"/>
            </a:spcBef>
            <a:spcAft>
              <a:spcPct val="15000"/>
            </a:spcAft>
            <a:buChar char="••"/>
          </a:pPr>
          <a:r>
            <a:rPr lang="en-US" sz="1900" kern="1200" dirty="0" smtClean="0"/>
            <a:t>Upload your resume into </a:t>
          </a:r>
          <a:r>
            <a:rPr lang="en-US" sz="1900" kern="1200" dirty="0" smtClean="0">
              <a:hlinkClick xmlns:r="http://schemas.openxmlformats.org/officeDocument/2006/relationships" r:id="rId1"/>
            </a:rPr>
            <a:t>Handshake</a:t>
          </a:r>
          <a:endParaRPr lang="en-US" sz="1900" kern="1200" dirty="0"/>
        </a:p>
        <a:p>
          <a:pPr marL="171450" lvl="1" indent="-171450" algn="l" defTabSz="844550">
            <a:lnSpc>
              <a:spcPct val="90000"/>
            </a:lnSpc>
            <a:spcBef>
              <a:spcPct val="0"/>
            </a:spcBef>
            <a:spcAft>
              <a:spcPct val="15000"/>
            </a:spcAft>
            <a:buChar char="••"/>
          </a:pPr>
          <a:r>
            <a:rPr lang="en-US" sz="1900" kern="1200" dirty="0" smtClean="0"/>
            <a:t>Polish your </a:t>
          </a:r>
          <a:r>
            <a:rPr lang="en-US" sz="1900" kern="1200" dirty="0" smtClean="0">
              <a:hlinkClick xmlns:r="http://schemas.openxmlformats.org/officeDocument/2006/relationships" r:id="rId2"/>
            </a:rPr>
            <a:t>interviewing skills</a:t>
          </a:r>
          <a:endParaRPr lang="en-US" sz="1900" kern="1200" dirty="0"/>
        </a:p>
      </dsp:txBody>
      <dsp:txXfrm>
        <a:off x="2438399" y="242342"/>
        <a:ext cx="2932063" cy="1451073"/>
      </dsp:txXfrm>
    </dsp:sp>
    <dsp:sp modelId="{3641D2DC-1964-4281-8D7C-B20307986EC6}">
      <dsp:nvSpPr>
        <dsp:cNvPr id="0" name=""/>
        <dsp:cNvSpPr/>
      </dsp:nvSpPr>
      <dsp:spPr>
        <a:xfrm>
          <a:off x="0" y="496"/>
          <a:ext cx="2438400" cy="1934765"/>
        </a:xfrm>
        <a:prstGeom prst="roundRect">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Getting Involved with Career Services</a:t>
          </a:r>
          <a:endParaRPr lang="en-US" sz="3000" kern="1200" dirty="0"/>
        </a:p>
      </dsp:txBody>
      <dsp:txXfrm>
        <a:off x="94447" y="94943"/>
        <a:ext cx="2249506" cy="1745871"/>
      </dsp:txXfrm>
    </dsp:sp>
    <dsp:sp modelId="{8DCC6326-4D38-48F6-B276-D03C53216E3D}">
      <dsp:nvSpPr>
        <dsp:cNvPr id="0" name=""/>
        <dsp:cNvSpPr/>
      </dsp:nvSpPr>
      <dsp:spPr>
        <a:xfrm>
          <a:off x="2438400" y="2128738"/>
          <a:ext cx="3657600" cy="1934765"/>
        </a:xfrm>
        <a:prstGeom prst="rightArrow">
          <a:avLst>
            <a:gd name="adj1" fmla="val 75000"/>
            <a:gd name="adj2" fmla="val 50000"/>
          </a:avLst>
        </a:prstGeom>
        <a:solidFill>
          <a:schemeClr val="accent4">
            <a:tint val="40000"/>
            <a:alpha val="90000"/>
            <a:hueOff val="-6023269"/>
            <a:satOff val="30053"/>
            <a:lumOff val="1700"/>
            <a:alphaOff val="0"/>
          </a:schemeClr>
        </a:solidFill>
        <a:ln w="12700" cap="flat" cmpd="sng" algn="in">
          <a:solidFill>
            <a:schemeClr val="accent4">
              <a:tint val="40000"/>
              <a:alpha val="90000"/>
              <a:hueOff val="-6023269"/>
              <a:satOff val="30053"/>
              <a:lumOff val="17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Utilize Career Counseling</a:t>
          </a:r>
          <a:endParaRPr lang="en-US" sz="1900" kern="1200" dirty="0"/>
        </a:p>
        <a:p>
          <a:pPr marL="171450" lvl="1" indent="-171450" algn="l" defTabSz="844550">
            <a:lnSpc>
              <a:spcPct val="90000"/>
            </a:lnSpc>
            <a:spcBef>
              <a:spcPct val="0"/>
            </a:spcBef>
            <a:spcAft>
              <a:spcPct val="15000"/>
            </a:spcAft>
            <a:buChar char="••"/>
          </a:pPr>
          <a:r>
            <a:rPr lang="en-US" sz="1900" kern="1200" dirty="0" smtClean="0"/>
            <a:t>Develop Your Top Employers List</a:t>
          </a:r>
          <a:endParaRPr lang="en-US" sz="1900" kern="1200" dirty="0"/>
        </a:p>
        <a:p>
          <a:pPr marL="171450" lvl="1" indent="-171450" algn="l" defTabSz="844550">
            <a:lnSpc>
              <a:spcPct val="90000"/>
            </a:lnSpc>
            <a:spcBef>
              <a:spcPct val="0"/>
            </a:spcBef>
            <a:spcAft>
              <a:spcPct val="15000"/>
            </a:spcAft>
            <a:buChar char="••"/>
          </a:pPr>
          <a:r>
            <a:rPr lang="en-US" sz="1900" kern="1200" dirty="0" smtClean="0"/>
            <a:t>Networking</a:t>
          </a:r>
          <a:endParaRPr lang="en-US" sz="1900" kern="1200" dirty="0"/>
        </a:p>
        <a:p>
          <a:pPr marL="171450" lvl="1" indent="-171450" algn="l" defTabSz="844550">
            <a:lnSpc>
              <a:spcPct val="90000"/>
            </a:lnSpc>
            <a:spcBef>
              <a:spcPct val="0"/>
            </a:spcBef>
            <a:spcAft>
              <a:spcPct val="15000"/>
            </a:spcAft>
            <a:buChar char="••"/>
          </a:pPr>
          <a:r>
            <a:rPr lang="en-US" sz="1900" kern="1200" dirty="0" smtClean="0"/>
            <a:t>Informational Interviews</a:t>
          </a:r>
          <a:endParaRPr lang="en-US" sz="1900" kern="1200" dirty="0"/>
        </a:p>
      </dsp:txBody>
      <dsp:txXfrm>
        <a:off x="2438400" y="2370584"/>
        <a:ext cx="2932063" cy="1451073"/>
      </dsp:txXfrm>
    </dsp:sp>
    <dsp:sp modelId="{765BC16C-16B3-463A-BD69-C5ED825439FD}">
      <dsp:nvSpPr>
        <dsp:cNvPr id="0" name=""/>
        <dsp:cNvSpPr/>
      </dsp:nvSpPr>
      <dsp:spPr>
        <a:xfrm>
          <a:off x="0" y="2128738"/>
          <a:ext cx="2438400" cy="1934765"/>
        </a:xfrm>
        <a:prstGeom prst="roundRect">
          <a:avLst/>
        </a:prstGeom>
        <a:solidFill>
          <a:schemeClr val="accent4">
            <a:hueOff val="-5819096"/>
            <a:satOff val="34311"/>
            <a:lumOff val="372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Proactive Ideas (Do As Many As You Can)</a:t>
          </a:r>
          <a:endParaRPr lang="en-US" sz="3000" kern="1200" dirty="0"/>
        </a:p>
      </dsp:txBody>
      <dsp:txXfrm>
        <a:off x="94447" y="2223185"/>
        <a:ext cx="2249506" cy="1745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A3419-313C-45DC-926B-6230390A284C}">
      <dsp:nvSpPr>
        <dsp:cNvPr id="0" name=""/>
        <dsp:cNvSpPr/>
      </dsp:nvSpPr>
      <dsp:spPr>
        <a:xfrm>
          <a:off x="0" y="23044"/>
          <a:ext cx="5125092" cy="397800"/>
        </a:xfrm>
        <a:prstGeom prst="round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0" kern="1200" cap="none" spc="0" smtClean="0">
              <a:ln w="0"/>
              <a:effectLst>
                <a:outerShdw blurRad="38100" dist="19050" dir="2700000" algn="tl" rotWithShape="0">
                  <a:schemeClr val="dk1">
                    <a:alpha val="40000"/>
                  </a:schemeClr>
                </a:outerShdw>
              </a:effectLst>
            </a:rPr>
            <a:t>Learn more about an industry or organization</a:t>
          </a:r>
          <a:endParaRPr lang="en-US" sz="1700" b="0" kern="1200" cap="none" spc="0" dirty="0">
            <a:ln w="0"/>
            <a:effectLst>
              <a:outerShdw blurRad="38100" dist="19050" dir="2700000" algn="tl" rotWithShape="0">
                <a:schemeClr val="dk1">
                  <a:alpha val="40000"/>
                </a:schemeClr>
              </a:outerShdw>
            </a:effectLst>
          </a:endParaRPr>
        </a:p>
      </dsp:txBody>
      <dsp:txXfrm>
        <a:off x="19419" y="42463"/>
        <a:ext cx="5086254" cy="358962"/>
      </dsp:txXfrm>
    </dsp:sp>
    <dsp:sp modelId="{6F55241A-5F3F-4125-80EE-75F9F38E2979}">
      <dsp:nvSpPr>
        <dsp:cNvPr id="0" name=""/>
        <dsp:cNvSpPr/>
      </dsp:nvSpPr>
      <dsp:spPr>
        <a:xfrm>
          <a:off x="0" y="469804"/>
          <a:ext cx="5125092" cy="397800"/>
        </a:xfrm>
        <a:prstGeom prst="roundRect">
          <a:avLst/>
        </a:prstGeom>
        <a:solidFill>
          <a:schemeClr val="accent5">
            <a:hueOff val="3185780"/>
            <a:satOff val="-6806"/>
            <a:lumOff val="-284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0" kern="1200" cap="none" spc="0" dirty="0" smtClean="0">
              <a:ln w="0"/>
              <a:effectLst>
                <a:outerShdw blurRad="38100" dist="19050" dir="2700000" algn="tl" rotWithShape="0">
                  <a:schemeClr val="dk1">
                    <a:alpha val="40000"/>
                  </a:schemeClr>
                </a:outerShdw>
              </a:effectLst>
            </a:rPr>
            <a:t>Gain new skills</a:t>
          </a:r>
          <a:endParaRPr lang="en-US" sz="1700" b="0" kern="1200" cap="none" spc="0" dirty="0">
            <a:ln w="0"/>
            <a:effectLst>
              <a:outerShdw blurRad="38100" dist="19050" dir="2700000" algn="tl" rotWithShape="0">
                <a:schemeClr val="dk1">
                  <a:alpha val="40000"/>
                </a:schemeClr>
              </a:outerShdw>
            </a:effectLst>
          </a:endParaRPr>
        </a:p>
      </dsp:txBody>
      <dsp:txXfrm>
        <a:off x="19419" y="489223"/>
        <a:ext cx="5086254" cy="358962"/>
      </dsp:txXfrm>
    </dsp:sp>
    <dsp:sp modelId="{493959C2-9D56-461C-9B5D-469FA8A2D2BC}">
      <dsp:nvSpPr>
        <dsp:cNvPr id="0" name=""/>
        <dsp:cNvSpPr/>
      </dsp:nvSpPr>
      <dsp:spPr>
        <a:xfrm>
          <a:off x="0" y="916564"/>
          <a:ext cx="5125092" cy="397800"/>
        </a:xfrm>
        <a:prstGeom prst="roundRect">
          <a:avLst/>
        </a:prstGeom>
        <a:solidFill>
          <a:schemeClr val="accent5">
            <a:hueOff val="6371560"/>
            <a:satOff val="-13612"/>
            <a:lumOff val="-568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0" kern="1200" cap="none" spc="0" dirty="0" smtClean="0">
              <a:ln w="0"/>
              <a:effectLst>
                <a:outerShdw blurRad="38100" dist="19050" dir="2700000" algn="tl" rotWithShape="0">
                  <a:schemeClr val="dk1">
                    <a:alpha val="40000"/>
                  </a:schemeClr>
                </a:outerShdw>
              </a:effectLst>
            </a:rPr>
            <a:t>Connections</a:t>
          </a:r>
          <a:endParaRPr lang="en-US" sz="1700" b="0" kern="1200" cap="none" spc="0" dirty="0">
            <a:ln w="0"/>
            <a:effectLst>
              <a:outerShdw blurRad="38100" dist="19050" dir="2700000" algn="tl" rotWithShape="0">
                <a:schemeClr val="dk1">
                  <a:alpha val="40000"/>
                </a:schemeClr>
              </a:outerShdw>
            </a:effectLst>
          </a:endParaRPr>
        </a:p>
      </dsp:txBody>
      <dsp:txXfrm>
        <a:off x="19419" y="935983"/>
        <a:ext cx="5086254" cy="358962"/>
      </dsp:txXfrm>
    </dsp:sp>
    <dsp:sp modelId="{AB7234E0-EE3F-4BF6-9289-B09C6558E924}">
      <dsp:nvSpPr>
        <dsp:cNvPr id="0" name=""/>
        <dsp:cNvSpPr/>
      </dsp:nvSpPr>
      <dsp:spPr>
        <a:xfrm>
          <a:off x="0" y="1363324"/>
          <a:ext cx="5125092" cy="397800"/>
        </a:xfrm>
        <a:prstGeom prst="roundRect">
          <a:avLst/>
        </a:prstGeom>
        <a:solidFill>
          <a:schemeClr val="accent5">
            <a:hueOff val="9557340"/>
            <a:satOff val="-20419"/>
            <a:lumOff val="-852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0" kern="1200" cap="none" spc="0" smtClean="0">
              <a:ln w="0"/>
              <a:effectLst>
                <a:outerShdw blurRad="38100" dist="19050" dir="2700000" algn="tl" rotWithShape="0">
                  <a:schemeClr val="dk1">
                    <a:alpha val="40000"/>
                  </a:schemeClr>
                </a:outerShdw>
              </a:effectLst>
            </a:rPr>
            <a:t>Experience</a:t>
          </a:r>
          <a:endParaRPr lang="en-US" sz="1700" b="0" kern="1200" cap="none" spc="0" dirty="0">
            <a:ln w="0"/>
            <a:effectLst>
              <a:outerShdw blurRad="38100" dist="19050" dir="2700000" algn="tl" rotWithShape="0">
                <a:schemeClr val="dk1">
                  <a:alpha val="40000"/>
                </a:schemeClr>
              </a:outerShdw>
            </a:effectLst>
          </a:endParaRPr>
        </a:p>
      </dsp:txBody>
      <dsp:txXfrm>
        <a:off x="19419" y="1382743"/>
        <a:ext cx="5086254" cy="358962"/>
      </dsp:txXfrm>
    </dsp:sp>
    <dsp:sp modelId="{3871B726-B06A-479A-81D4-C4C8725D8C49}">
      <dsp:nvSpPr>
        <dsp:cNvPr id="0" name=""/>
        <dsp:cNvSpPr/>
      </dsp:nvSpPr>
      <dsp:spPr>
        <a:xfrm>
          <a:off x="0" y="1810084"/>
          <a:ext cx="5125092" cy="397800"/>
        </a:xfrm>
        <a:prstGeom prst="roundRect">
          <a:avLst/>
        </a:prstGeom>
        <a:solidFill>
          <a:schemeClr val="accent5">
            <a:hueOff val="12743121"/>
            <a:satOff val="-27225"/>
            <a:lumOff val="-1137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0" kern="1200" cap="none" spc="0" smtClean="0">
              <a:ln w="0"/>
              <a:effectLst>
                <a:outerShdw blurRad="38100" dist="19050" dir="2700000" algn="tl" rotWithShape="0">
                  <a:schemeClr val="dk1">
                    <a:alpha val="40000"/>
                  </a:schemeClr>
                </a:outerShdw>
              </a:effectLst>
            </a:rPr>
            <a:t>Intern in a certain location</a:t>
          </a:r>
          <a:endParaRPr lang="en-US" sz="1700" b="0" kern="1200" cap="none" spc="0" dirty="0">
            <a:ln w="0"/>
            <a:effectLst>
              <a:outerShdw blurRad="38100" dist="19050" dir="2700000" algn="tl" rotWithShape="0">
                <a:schemeClr val="dk1">
                  <a:alpha val="40000"/>
                </a:schemeClr>
              </a:outerShdw>
            </a:effectLst>
          </a:endParaRPr>
        </a:p>
      </dsp:txBody>
      <dsp:txXfrm>
        <a:off x="19419" y="1829503"/>
        <a:ext cx="5086254" cy="358962"/>
      </dsp:txXfrm>
    </dsp:sp>
    <dsp:sp modelId="{4DBF606D-CC0E-4B82-856B-636199383C0D}">
      <dsp:nvSpPr>
        <dsp:cNvPr id="0" name=""/>
        <dsp:cNvSpPr/>
      </dsp:nvSpPr>
      <dsp:spPr>
        <a:xfrm>
          <a:off x="0" y="2273418"/>
          <a:ext cx="5125092" cy="397800"/>
        </a:xfrm>
        <a:prstGeom prst="roundRect">
          <a:avLst/>
        </a:prstGeom>
        <a:solidFill>
          <a:schemeClr val="accent5">
            <a:hueOff val="15928900"/>
            <a:satOff val="-34031"/>
            <a:lumOff val="-1421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0" kern="1200" cap="none" spc="0" smtClean="0">
              <a:ln w="0"/>
              <a:effectLst>
                <a:outerShdw blurRad="38100" dist="19050" dir="2700000" algn="tl" rotWithShape="0">
                  <a:schemeClr val="dk1">
                    <a:alpha val="40000"/>
                  </a:schemeClr>
                </a:outerShdw>
              </a:effectLst>
            </a:rPr>
            <a:t>Intern during a certain time</a:t>
          </a:r>
          <a:endParaRPr lang="en-US" sz="1700" b="0" kern="1200" cap="none" spc="0" dirty="0">
            <a:ln w="0"/>
            <a:effectLst>
              <a:outerShdw blurRad="38100" dist="19050" dir="2700000" algn="tl" rotWithShape="0">
                <a:schemeClr val="dk1">
                  <a:alpha val="40000"/>
                </a:schemeClr>
              </a:outerShdw>
            </a:effectLst>
          </a:endParaRPr>
        </a:p>
      </dsp:txBody>
      <dsp:txXfrm>
        <a:off x="19419" y="2292837"/>
        <a:ext cx="5086254" cy="358962"/>
      </dsp:txXfrm>
    </dsp:sp>
    <dsp:sp modelId="{B745E96E-4AD7-4098-80A4-C53596F8940E}">
      <dsp:nvSpPr>
        <dsp:cNvPr id="0" name=""/>
        <dsp:cNvSpPr/>
      </dsp:nvSpPr>
      <dsp:spPr>
        <a:xfrm>
          <a:off x="0" y="2703604"/>
          <a:ext cx="5125092" cy="397800"/>
        </a:xfrm>
        <a:prstGeom prst="roundRect">
          <a:avLst/>
        </a:prstGeom>
        <a:solidFill>
          <a:schemeClr val="accent5">
            <a:hueOff val="19114680"/>
            <a:satOff val="-40837"/>
            <a:lumOff val="-1705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0" kern="1200" cap="none" spc="0" smtClean="0">
              <a:ln w="0"/>
              <a:effectLst>
                <a:outerShdw blurRad="38100" dist="19050" dir="2700000" algn="tl" rotWithShape="0">
                  <a:schemeClr val="dk1">
                    <a:alpha val="40000"/>
                  </a:schemeClr>
                </a:outerShdw>
              </a:effectLst>
            </a:rPr>
            <a:t>Money</a:t>
          </a:r>
          <a:endParaRPr lang="en-US" sz="1700" b="0" kern="1200" cap="none" spc="0" dirty="0">
            <a:ln w="0"/>
            <a:effectLst>
              <a:outerShdw blurRad="38100" dist="19050" dir="2700000" algn="tl" rotWithShape="0">
                <a:schemeClr val="dk1">
                  <a:alpha val="40000"/>
                </a:schemeClr>
              </a:outerShdw>
            </a:effectLst>
          </a:endParaRPr>
        </a:p>
      </dsp:txBody>
      <dsp:txXfrm>
        <a:off x="19419" y="2723023"/>
        <a:ext cx="5086254" cy="3589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2C015-F912-41F3-8FAF-212B1B62AB00}">
      <dsp:nvSpPr>
        <dsp:cNvPr id="0" name=""/>
        <dsp:cNvSpPr/>
      </dsp:nvSpPr>
      <dsp:spPr>
        <a:xfrm>
          <a:off x="537924" y="0"/>
          <a:ext cx="6096476" cy="44196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8C9755-AC83-4F77-93C6-89EED61B36CB}">
      <dsp:nvSpPr>
        <dsp:cNvPr id="0" name=""/>
        <dsp:cNvSpPr/>
      </dsp:nvSpPr>
      <dsp:spPr>
        <a:xfrm>
          <a:off x="7704" y="1325880"/>
          <a:ext cx="2308592" cy="176784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Many smaller companies (less competitive) have no formal internship program</a:t>
          </a:r>
          <a:endParaRPr lang="en-US" sz="2000" kern="1200" dirty="0"/>
        </a:p>
      </dsp:txBody>
      <dsp:txXfrm>
        <a:off x="94003" y="1412179"/>
        <a:ext cx="2135994" cy="1595242"/>
      </dsp:txXfrm>
    </dsp:sp>
    <dsp:sp modelId="{69939833-4B3E-4395-A28D-D776EDA54C92}">
      <dsp:nvSpPr>
        <dsp:cNvPr id="0" name=""/>
        <dsp:cNvSpPr/>
      </dsp:nvSpPr>
      <dsp:spPr>
        <a:xfrm>
          <a:off x="2431866" y="1325880"/>
          <a:ext cx="2308592" cy="1767840"/>
        </a:xfrm>
        <a:prstGeom prst="round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Research and find those you are interested in</a:t>
          </a:r>
          <a:endParaRPr lang="en-US" sz="2000" kern="1200" dirty="0"/>
        </a:p>
      </dsp:txBody>
      <dsp:txXfrm>
        <a:off x="2518165" y="1412179"/>
        <a:ext cx="2135994" cy="1595242"/>
      </dsp:txXfrm>
    </dsp:sp>
    <dsp:sp modelId="{4043DEFB-EA97-454F-86DC-23BFADBD1877}">
      <dsp:nvSpPr>
        <dsp:cNvPr id="0" name=""/>
        <dsp:cNvSpPr/>
      </dsp:nvSpPr>
      <dsp:spPr>
        <a:xfrm>
          <a:off x="4856028" y="1325880"/>
          <a:ext cx="2308592" cy="1767840"/>
        </a:xfrm>
        <a:prstGeom prst="roundRect">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i="1" kern="1200" dirty="0" smtClean="0"/>
            <a:t>Contact them and apply</a:t>
          </a:r>
          <a:endParaRPr lang="en-US" sz="2800" b="1" i="1" kern="1200" dirty="0"/>
        </a:p>
      </dsp:txBody>
      <dsp:txXfrm>
        <a:off x="4942327" y="1412179"/>
        <a:ext cx="2135994" cy="15952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295B3-802D-46EF-A2F7-07C971C14F57}">
      <dsp:nvSpPr>
        <dsp:cNvPr id="0" name=""/>
        <dsp:cNvSpPr/>
      </dsp:nvSpPr>
      <dsp:spPr>
        <a:xfrm>
          <a:off x="2311007" y="0"/>
          <a:ext cx="2039978" cy="2040186"/>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59DE9B-B34E-43FD-99E2-B6895997F5FD}">
      <dsp:nvSpPr>
        <dsp:cNvPr id="0" name=""/>
        <dsp:cNvSpPr/>
      </dsp:nvSpPr>
      <dsp:spPr>
        <a:xfrm>
          <a:off x="4347924" y="605401"/>
          <a:ext cx="1222992" cy="811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57150" lvl="1" indent="-57150" algn="l" defTabSz="400050">
            <a:lnSpc>
              <a:spcPct val="90000"/>
            </a:lnSpc>
            <a:spcBef>
              <a:spcPct val="0"/>
            </a:spcBef>
            <a:spcAft>
              <a:spcPct val="15000"/>
            </a:spcAft>
            <a:buChar char="••"/>
          </a:pPr>
          <a:r>
            <a:rPr lang="en-US" sz="900" kern="1200" dirty="0" smtClean="0"/>
            <a:t>Let what you are trying to accomplish guide the types of organization you consider</a:t>
          </a:r>
          <a:endParaRPr lang="en-US" sz="900" kern="1200" dirty="0"/>
        </a:p>
      </dsp:txBody>
      <dsp:txXfrm>
        <a:off x="4347924" y="605401"/>
        <a:ext cx="1222992" cy="811530"/>
      </dsp:txXfrm>
    </dsp:sp>
    <dsp:sp modelId="{95448595-C092-463E-9743-0F014368858D}">
      <dsp:nvSpPr>
        <dsp:cNvPr id="0" name=""/>
        <dsp:cNvSpPr/>
      </dsp:nvSpPr>
      <dsp:spPr>
        <a:xfrm>
          <a:off x="2761402" y="738492"/>
          <a:ext cx="1138423" cy="569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Internship Goals</a:t>
          </a:r>
          <a:endParaRPr lang="en-US" sz="1300" kern="1200" dirty="0"/>
        </a:p>
      </dsp:txBody>
      <dsp:txXfrm>
        <a:off x="2761402" y="738492"/>
        <a:ext cx="1138423" cy="569153"/>
      </dsp:txXfrm>
    </dsp:sp>
    <dsp:sp modelId="{43285943-C56F-4CBE-8D7E-60C77EB811A9}">
      <dsp:nvSpPr>
        <dsp:cNvPr id="0" name=""/>
        <dsp:cNvSpPr/>
      </dsp:nvSpPr>
      <dsp:spPr>
        <a:xfrm>
          <a:off x="1744282" y="1172390"/>
          <a:ext cx="2039978" cy="2040186"/>
        </a:xfrm>
        <a:prstGeom prst="leftCircularArrow">
          <a:avLst>
            <a:gd name="adj1" fmla="val 10980"/>
            <a:gd name="adj2" fmla="val 1142322"/>
            <a:gd name="adj3" fmla="val 6300000"/>
            <a:gd name="adj4" fmla="val 18900000"/>
            <a:gd name="adj5" fmla="val 12500"/>
          </a:avLst>
        </a:prstGeom>
        <a:solidFill>
          <a:schemeClr val="accent2">
            <a:hueOff val="2079554"/>
            <a:satOff val="11835"/>
            <a:lumOff val="366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6FAB38-A7C6-4DB3-9763-813AE7CEDE75}">
      <dsp:nvSpPr>
        <dsp:cNvPr id="0" name=""/>
        <dsp:cNvSpPr/>
      </dsp:nvSpPr>
      <dsp:spPr>
        <a:xfrm>
          <a:off x="3790766" y="1791858"/>
          <a:ext cx="1222992" cy="811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57150" lvl="1" indent="-57150" algn="l" defTabSz="400050">
            <a:lnSpc>
              <a:spcPct val="90000"/>
            </a:lnSpc>
            <a:spcBef>
              <a:spcPct val="0"/>
            </a:spcBef>
            <a:spcAft>
              <a:spcPct val="15000"/>
            </a:spcAft>
            <a:buChar char="••"/>
          </a:pPr>
          <a:r>
            <a:rPr lang="en-US" sz="900" kern="1200" dirty="0" smtClean="0"/>
            <a:t>Come up with as many employers as you can that interest you. It doesn’t matter if they have a posted job opening or not.</a:t>
          </a:r>
          <a:endParaRPr lang="en-US" sz="900" kern="1200" dirty="0"/>
        </a:p>
      </dsp:txBody>
      <dsp:txXfrm>
        <a:off x="3790766" y="1791858"/>
        <a:ext cx="1222992" cy="811530"/>
      </dsp:txXfrm>
    </dsp:sp>
    <dsp:sp modelId="{6803A41D-0656-414D-9B22-BF4C68442C3D}">
      <dsp:nvSpPr>
        <dsp:cNvPr id="0" name=""/>
        <dsp:cNvSpPr/>
      </dsp:nvSpPr>
      <dsp:spPr>
        <a:xfrm>
          <a:off x="2192381" y="1913046"/>
          <a:ext cx="1138423" cy="569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Develop A List of Top Employers</a:t>
          </a:r>
          <a:endParaRPr lang="en-US" sz="1300" kern="1200" dirty="0"/>
        </a:p>
      </dsp:txBody>
      <dsp:txXfrm>
        <a:off x="2192381" y="1913046"/>
        <a:ext cx="1138423" cy="569153"/>
      </dsp:txXfrm>
    </dsp:sp>
    <dsp:sp modelId="{41BD3C78-1D5A-43DF-A81B-3D37806F3AB9}">
      <dsp:nvSpPr>
        <dsp:cNvPr id="0" name=""/>
        <dsp:cNvSpPr/>
      </dsp:nvSpPr>
      <dsp:spPr>
        <a:xfrm>
          <a:off x="2311007" y="2349108"/>
          <a:ext cx="2039978" cy="2040186"/>
        </a:xfrm>
        <a:prstGeom prst="circularArrow">
          <a:avLst>
            <a:gd name="adj1" fmla="val 10980"/>
            <a:gd name="adj2" fmla="val 1142322"/>
            <a:gd name="adj3" fmla="val 4500000"/>
            <a:gd name="adj4" fmla="val 13500000"/>
            <a:gd name="adj5" fmla="val 12500"/>
          </a:avLst>
        </a:prstGeom>
        <a:solidFill>
          <a:schemeClr val="accent2">
            <a:hueOff val="4159108"/>
            <a:satOff val="23669"/>
            <a:lumOff val="732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6E21A9-56D5-4353-BA1A-E953F619F1A4}">
      <dsp:nvSpPr>
        <dsp:cNvPr id="0" name=""/>
        <dsp:cNvSpPr/>
      </dsp:nvSpPr>
      <dsp:spPr>
        <a:xfrm>
          <a:off x="4347924" y="2954510"/>
          <a:ext cx="1222992" cy="811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57150" lvl="1" indent="-57150" algn="l" defTabSz="400050">
            <a:lnSpc>
              <a:spcPct val="90000"/>
            </a:lnSpc>
            <a:spcBef>
              <a:spcPct val="0"/>
            </a:spcBef>
            <a:spcAft>
              <a:spcPct val="15000"/>
            </a:spcAft>
            <a:buChar char="••"/>
          </a:pPr>
          <a:r>
            <a:rPr lang="en-US" sz="900" kern="1200" dirty="0" smtClean="0"/>
            <a:t>Find out as much as you can about them through the website, contacts, news sources, etc.</a:t>
          </a:r>
          <a:endParaRPr lang="en-US" sz="900" kern="1200" dirty="0"/>
        </a:p>
      </dsp:txBody>
      <dsp:txXfrm>
        <a:off x="4347924" y="2954510"/>
        <a:ext cx="1222992" cy="811530"/>
      </dsp:txXfrm>
    </dsp:sp>
    <dsp:sp modelId="{DC789404-F933-4B46-A8C6-79B5CFFA1ABE}">
      <dsp:nvSpPr>
        <dsp:cNvPr id="0" name=""/>
        <dsp:cNvSpPr/>
      </dsp:nvSpPr>
      <dsp:spPr>
        <a:xfrm>
          <a:off x="2761402" y="3087601"/>
          <a:ext cx="1138423" cy="569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Research Companies On Your List</a:t>
          </a:r>
          <a:endParaRPr lang="en-US" sz="1300" kern="1200" dirty="0"/>
        </a:p>
      </dsp:txBody>
      <dsp:txXfrm>
        <a:off x="2761402" y="3087601"/>
        <a:ext cx="1138423" cy="569153"/>
      </dsp:txXfrm>
    </dsp:sp>
    <dsp:sp modelId="{F6CBA462-5DDE-4A8A-AB1A-72A15746C618}">
      <dsp:nvSpPr>
        <dsp:cNvPr id="0" name=""/>
        <dsp:cNvSpPr/>
      </dsp:nvSpPr>
      <dsp:spPr>
        <a:xfrm>
          <a:off x="1889694" y="3656754"/>
          <a:ext cx="1752598" cy="1753445"/>
        </a:xfrm>
        <a:prstGeom prst="blockArc">
          <a:avLst>
            <a:gd name="adj1" fmla="val 0"/>
            <a:gd name="adj2" fmla="val 18900000"/>
            <a:gd name="adj3" fmla="val 12740"/>
          </a:avLst>
        </a:prstGeom>
        <a:solidFill>
          <a:schemeClr val="accent2">
            <a:hueOff val="6238661"/>
            <a:satOff val="35504"/>
            <a:lumOff val="1098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DE60D3-8CB1-4582-9A66-ABC6767F9413}">
      <dsp:nvSpPr>
        <dsp:cNvPr id="0" name=""/>
        <dsp:cNvSpPr/>
      </dsp:nvSpPr>
      <dsp:spPr>
        <a:xfrm>
          <a:off x="3790766" y="4129064"/>
          <a:ext cx="1222992" cy="811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57150" lvl="1" indent="-57150" algn="l" defTabSz="400050">
            <a:lnSpc>
              <a:spcPct val="90000"/>
            </a:lnSpc>
            <a:spcBef>
              <a:spcPct val="0"/>
            </a:spcBef>
            <a:spcAft>
              <a:spcPct val="15000"/>
            </a:spcAft>
            <a:buChar char="••"/>
          </a:pPr>
          <a:r>
            <a:rPr lang="en-US" sz="900" kern="1200" dirty="0" smtClean="0"/>
            <a:t>Call, write call method </a:t>
          </a:r>
          <a:endParaRPr lang="en-US" sz="900" kern="1200" dirty="0"/>
        </a:p>
      </dsp:txBody>
      <dsp:txXfrm>
        <a:off x="3790766" y="4129064"/>
        <a:ext cx="1222992" cy="811530"/>
      </dsp:txXfrm>
    </dsp:sp>
    <dsp:sp modelId="{C173D18C-E56F-4740-97E3-53CF9E34E540}">
      <dsp:nvSpPr>
        <dsp:cNvPr id="0" name=""/>
        <dsp:cNvSpPr/>
      </dsp:nvSpPr>
      <dsp:spPr>
        <a:xfrm>
          <a:off x="2192381" y="4262155"/>
          <a:ext cx="1138423" cy="569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Work Your List</a:t>
          </a:r>
          <a:endParaRPr lang="en-US" sz="1300" kern="1200" dirty="0"/>
        </a:p>
      </dsp:txBody>
      <dsp:txXfrm>
        <a:off x="2192381" y="4262155"/>
        <a:ext cx="1138423" cy="5691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8618D-38C9-4778-97B9-FFB35833EA4D}">
      <dsp:nvSpPr>
        <dsp:cNvPr id="0" name=""/>
        <dsp:cNvSpPr/>
      </dsp:nvSpPr>
      <dsp:spPr>
        <a:xfrm>
          <a:off x="2283000" y="347"/>
          <a:ext cx="1530000" cy="556617"/>
        </a:xfrm>
        <a:prstGeom prst="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kern="1200" dirty="0" smtClean="0"/>
            <a:t>Handshake</a:t>
          </a:r>
        </a:p>
      </dsp:txBody>
      <dsp:txXfrm>
        <a:off x="2283000" y="347"/>
        <a:ext cx="1530000" cy="556617"/>
      </dsp:txXfrm>
    </dsp:sp>
    <dsp:sp modelId="{613C8D35-3C1C-4B84-8A33-EE405189E32D}">
      <dsp:nvSpPr>
        <dsp:cNvPr id="0" name=""/>
        <dsp:cNvSpPr/>
      </dsp:nvSpPr>
      <dsp:spPr>
        <a:xfrm>
          <a:off x="1630500" y="584795"/>
          <a:ext cx="2835000" cy="556617"/>
        </a:xfrm>
        <a:prstGeom prst="rect">
          <a:avLst/>
        </a:prstGeom>
        <a:solidFill>
          <a:schemeClr val="accent5">
            <a:hueOff val="3185780"/>
            <a:satOff val="-6806"/>
            <a:lumOff val="-284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kern="1200" dirty="0" smtClean="0"/>
            <a:t>Career Services Staff</a:t>
          </a:r>
          <a:endParaRPr lang="en-US" sz="2500" kern="1200" dirty="0"/>
        </a:p>
      </dsp:txBody>
      <dsp:txXfrm>
        <a:off x="1630500" y="584795"/>
        <a:ext cx="2835000" cy="556617"/>
      </dsp:txXfrm>
    </dsp:sp>
    <dsp:sp modelId="{7146EB25-A331-491B-B4DC-02F0C607CA13}">
      <dsp:nvSpPr>
        <dsp:cNvPr id="0" name=""/>
        <dsp:cNvSpPr/>
      </dsp:nvSpPr>
      <dsp:spPr>
        <a:xfrm>
          <a:off x="78000" y="1169243"/>
          <a:ext cx="5940000" cy="556617"/>
        </a:xfrm>
        <a:prstGeom prst="rect">
          <a:avLst/>
        </a:prstGeom>
        <a:solidFill>
          <a:schemeClr val="accent5">
            <a:hueOff val="6371560"/>
            <a:satOff val="-13612"/>
            <a:lumOff val="-568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kern="1200" dirty="0" smtClean="0"/>
            <a:t>Build List Based on Your Interests &amp; Passions</a:t>
          </a:r>
          <a:endParaRPr lang="en-US" sz="2500" kern="1200" dirty="0"/>
        </a:p>
      </dsp:txBody>
      <dsp:txXfrm>
        <a:off x="78000" y="1169243"/>
        <a:ext cx="5940000" cy="556617"/>
      </dsp:txXfrm>
    </dsp:sp>
    <dsp:sp modelId="{5434F974-96C0-41F6-B49F-236214DE77E8}">
      <dsp:nvSpPr>
        <dsp:cNvPr id="0" name=""/>
        <dsp:cNvSpPr/>
      </dsp:nvSpPr>
      <dsp:spPr>
        <a:xfrm>
          <a:off x="2530500" y="1753691"/>
          <a:ext cx="1035000" cy="556617"/>
        </a:xfrm>
        <a:prstGeom prst="rect">
          <a:avLst/>
        </a:prstGeom>
        <a:solidFill>
          <a:schemeClr val="accent5">
            <a:hueOff val="9557340"/>
            <a:satOff val="-20419"/>
            <a:lumOff val="-852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kern="1200" dirty="0" smtClean="0"/>
            <a:t>Faculty</a:t>
          </a:r>
          <a:endParaRPr lang="en-US" sz="2500" kern="1200" dirty="0"/>
        </a:p>
      </dsp:txBody>
      <dsp:txXfrm>
        <a:off x="2530500" y="1753691"/>
        <a:ext cx="1035000" cy="556617"/>
      </dsp:txXfrm>
    </dsp:sp>
    <dsp:sp modelId="{13EC80D5-39A7-4961-B87C-846D5A350E42}">
      <dsp:nvSpPr>
        <dsp:cNvPr id="0" name=""/>
        <dsp:cNvSpPr/>
      </dsp:nvSpPr>
      <dsp:spPr>
        <a:xfrm>
          <a:off x="1698000" y="2338139"/>
          <a:ext cx="2700000" cy="556617"/>
        </a:xfrm>
        <a:prstGeom prst="rect">
          <a:avLst/>
        </a:prstGeom>
        <a:solidFill>
          <a:schemeClr val="accent5">
            <a:hueOff val="12743121"/>
            <a:satOff val="-27225"/>
            <a:lumOff val="-1137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kern="1200" dirty="0" smtClean="0"/>
            <a:t>Google, Indeed, Etc.</a:t>
          </a:r>
          <a:endParaRPr lang="en-US" sz="2500" kern="1200" dirty="0"/>
        </a:p>
      </dsp:txBody>
      <dsp:txXfrm>
        <a:off x="1698000" y="2338139"/>
        <a:ext cx="2700000" cy="556617"/>
      </dsp:txXfrm>
    </dsp:sp>
    <dsp:sp modelId="{489A9877-7B34-47A9-A373-A51AA261492A}">
      <dsp:nvSpPr>
        <dsp:cNvPr id="0" name=""/>
        <dsp:cNvSpPr/>
      </dsp:nvSpPr>
      <dsp:spPr>
        <a:xfrm>
          <a:off x="978000" y="2922587"/>
          <a:ext cx="4140000" cy="556617"/>
        </a:xfrm>
        <a:prstGeom prst="rect">
          <a:avLst/>
        </a:prstGeom>
        <a:solidFill>
          <a:schemeClr val="accent5">
            <a:hueOff val="15928900"/>
            <a:satOff val="-34031"/>
            <a:lumOff val="-1421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kern="1200" dirty="0" smtClean="0"/>
            <a:t>Dream Company Competitors</a:t>
          </a:r>
          <a:endParaRPr lang="en-US" sz="2500" kern="1200" dirty="0"/>
        </a:p>
      </dsp:txBody>
      <dsp:txXfrm>
        <a:off x="978000" y="2922587"/>
        <a:ext cx="4140000" cy="556617"/>
      </dsp:txXfrm>
    </dsp:sp>
    <dsp:sp modelId="{6D321962-E23A-40A5-ABBD-FA2B3904D3C9}">
      <dsp:nvSpPr>
        <dsp:cNvPr id="0" name=""/>
        <dsp:cNvSpPr/>
      </dsp:nvSpPr>
      <dsp:spPr>
        <a:xfrm>
          <a:off x="2440500" y="3507035"/>
          <a:ext cx="1215000" cy="556617"/>
        </a:xfrm>
        <a:prstGeom prst="rect">
          <a:avLst/>
        </a:prstGeom>
        <a:solidFill>
          <a:schemeClr val="accent5">
            <a:hueOff val="19114680"/>
            <a:satOff val="-40837"/>
            <a:lumOff val="-1705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kern="1200" dirty="0" smtClean="0"/>
            <a:t>LinkedIn</a:t>
          </a:r>
          <a:endParaRPr lang="en-US" sz="2500" kern="1200" dirty="0"/>
        </a:p>
      </dsp:txBody>
      <dsp:txXfrm>
        <a:off x="2440500" y="3507035"/>
        <a:ext cx="1215000" cy="5566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34442-9494-44D5-B42C-3FEE0A33CDB4}">
      <dsp:nvSpPr>
        <dsp:cNvPr id="0" name=""/>
        <dsp:cNvSpPr/>
      </dsp:nvSpPr>
      <dsp:spPr>
        <a:xfrm>
          <a:off x="0" y="253665"/>
          <a:ext cx="7780337" cy="744975"/>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841" tIns="229108" rIns="603841"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Do you want to work with a small or large employer? A manufacturing or a service company? A new company or an old established one? Do you want to travel or be home in the evening? Interested in healthcare, retail, financial companies, printing, etc.</a:t>
          </a:r>
          <a:endParaRPr lang="en-US" sz="1100" kern="1200" dirty="0"/>
        </a:p>
      </dsp:txBody>
      <dsp:txXfrm>
        <a:off x="0" y="253665"/>
        <a:ext cx="7780337" cy="744975"/>
      </dsp:txXfrm>
    </dsp:sp>
    <dsp:sp modelId="{25FA427E-6531-4BA1-B627-80BB503C0577}">
      <dsp:nvSpPr>
        <dsp:cNvPr id="0" name=""/>
        <dsp:cNvSpPr/>
      </dsp:nvSpPr>
      <dsp:spPr>
        <a:xfrm>
          <a:off x="389016" y="91305"/>
          <a:ext cx="5446235" cy="32472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855" tIns="0" rIns="205855" bIns="0" numCol="1" spcCol="1270" anchor="ctr" anchorCtr="0">
          <a:noAutofit/>
        </a:bodyPr>
        <a:lstStyle/>
        <a:p>
          <a:pPr lvl="0" algn="l" defTabSz="488950">
            <a:lnSpc>
              <a:spcPct val="90000"/>
            </a:lnSpc>
            <a:spcBef>
              <a:spcPct val="0"/>
            </a:spcBef>
            <a:spcAft>
              <a:spcPct val="35000"/>
            </a:spcAft>
          </a:pPr>
          <a:r>
            <a:rPr lang="en-US" sz="1100" b="1" u="sng" kern="1200" dirty="0" smtClean="0"/>
            <a:t>Identify 30-40 companies you want to work for</a:t>
          </a:r>
          <a:endParaRPr lang="en-US" sz="1100" kern="1200" dirty="0"/>
        </a:p>
      </dsp:txBody>
      <dsp:txXfrm>
        <a:off x="404868" y="107157"/>
        <a:ext cx="5414531" cy="293016"/>
      </dsp:txXfrm>
    </dsp:sp>
    <dsp:sp modelId="{59817865-FCDD-436B-BD7B-4B022DB1D62C}">
      <dsp:nvSpPr>
        <dsp:cNvPr id="0" name=""/>
        <dsp:cNvSpPr/>
      </dsp:nvSpPr>
      <dsp:spPr>
        <a:xfrm>
          <a:off x="0" y="1220400"/>
          <a:ext cx="7780337" cy="606375"/>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841" tIns="229108" rIns="603841" bIns="78232" numCol="1" spcCol="1270" anchor="t" anchorCtr="0">
          <a:noAutofit/>
        </a:bodyPr>
        <a:lstStyle/>
        <a:p>
          <a:pPr marL="57150" lvl="1" indent="-57150" algn="l" defTabSz="488950">
            <a:lnSpc>
              <a:spcPct val="90000"/>
            </a:lnSpc>
            <a:spcBef>
              <a:spcPct val="0"/>
            </a:spcBef>
            <a:spcAft>
              <a:spcPct val="15000"/>
            </a:spcAft>
            <a:buChar char="••"/>
          </a:pPr>
          <a:r>
            <a:rPr lang="en-US" sz="1100" kern="1200" smtClean="0"/>
            <a:t>This builds name recognition. You can do it via email or using an old-fashioned paper letter. You can see examples letters of introduction </a:t>
          </a:r>
          <a:r>
            <a:rPr lang="en-US" sz="1100" kern="1200" smtClean="0">
              <a:hlinkClick xmlns:r="http://schemas.openxmlformats.org/officeDocument/2006/relationships" r:id="rId1"/>
            </a:rPr>
            <a:t>here</a:t>
          </a:r>
          <a:endParaRPr lang="en-US" sz="1100" kern="1200" dirty="0"/>
        </a:p>
      </dsp:txBody>
      <dsp:txXfrm>
        <a:off x="0" y="1220400"/>
        <a:ext cx="7780337" cy="606375"/>
      </dsp:txXfrm>
    </dsp:sp>
    <dsp:sp modelId="{7BE2096F-D9A3-4C60-BB46-C5E9FCB1E346}">
      <dsp:nvSpPr>
        <dsp:cNvPr id="0" name=""/>
        <dsp:cNvSpPr/>
      </dsp:nvSpPr>
      <dsp:spPr>
        <a:xfrm>
          <a:off x="389016" y="1058040"/>
          <a:ext cx="5446235" cy="32472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855" tIns="0" rIns="205855" bIns="0" numCol="1" spcCol="1270" anchor="ctr" anchorCtr="0">
          <a:noAutofit/>
        </a:bodyPr>
        <a:lstStyle/>
        <a:p>
          <a:pPr lvl="0" algn="l" defTabSz="488950">
            <a:lnSpc>
              <a:spcPct val="90000"/>
            </a:lnSpc>
            <a:spcBef>
              <a:spcPct val="0"/>
            </a:spcBef>
            <a:spcAft>
              <a:spcPct val="35000"/>
            </a:spcAft>
          </a:pPr>
          <a:r>
            <a:rPr lang="en-US" sz="1100" b="1" u="sng" kern="1200" dirty="0" smtClean="0"/>
            <a:t>Send a letter of introduction to each company</a:t>
          </a:r>
          <a:endParaRPr lang="en-US" sz="1100" kern="1200" dirty="0"/>
        </a:p>
      </dsp:txBody>
      <dsp:txXfrm>
        <a:off x="404868" y="1073892"/>
        <a:ext cx="5414531" cy="293016"/>
      </dsp:txXfrm>
    </dsp:sp>
    <dsp:sp modelId="{930765D0-661D-48E5-8175-CECF62C62C1D}">
      <dsp:nvSpPr>
        <dsp:cNvPr id="0" name=""/>
        <dsp:cNvSpPr/>
      </dsp:nvSpPr>
      <dsp:spPr>
        <a:xfrm>
          <a:off x="0" y="2048535"/>
          <a:ext cx="7780337" cy="606375"/>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841" tIns="229108" rIns="603841" bIns="78232" numCol="1" spcCol="1270" anchor="t" anchorCtr="0">
          <a:noAutofit/>
        </a:bodyPr>
        <a:lstStyle/>
        <a:p>
          <a:pPr marL="57150" lvl="1" indent="-57150" algn="l" defTabSz="488950">
            <a:lnSpc>
              <a:spcPct val="90000"/>
            </a:lnSpc>
            <a:spcBef>
              <a:spcPct val="0"/>
            </a:spcBef>
            <a:spcAft>
              <a:spcPct val="15000"/>
            </a:spcAft>
            <a:buChar char="••"/>
          </a:pPr>
          <a:r>
            <a:rPr lang="en-US" sz="1100" kern="1200" smtClean="0"/>
            <a:t>Tailor the cover letter and resume to each company. Also, address it the person you sent your letter of introduction to</a:t>
          </a:r>
          <a:endParaRPr lang="en-US" sz="1100" kern="1200" dirty="0"/>
        </a:p>
      </dsp:txBody>
      <dsp:txXfrm>
        <a:off x="0" y="2048535"/>
        <a:ext cx="7780337" cy="606375"/>
      </dsp:txXfrm>
    </dsp:sp>
    <dsp:sp modelId="{9E1A1D87-79DF-410D-8F87-61FC5156E383}">
      <dsp:nvSpPr>
        <dsp:cNvPr id="0" name=""/>
        <dsp:cNvSpPr/>
      </dsp:nvSpPr>
      <dsp:spPr>
        <a:xfrm>
          <a:off x="389016" y="1886175"/>
          <a:ext cx="5446235" cy="32472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855" tIns="0" rIns="205855" bIns="0" numCol="1" spcCol="1270" anchor="ctr" anchorCtr="0">
          <a:noAutofit/>
        </a:bodyPr>
        <a:lstStyle/>
        <a:p>
          <a:pPr lvl="0" algn="l" defTabSz="488950">
            <a:lnSpc>
              <a:spcPct val="90000"/>
            </a:lnSpc>
            <a:spcBef>
              <a:spcPct val="0"/>
            </a:spcBef>
            <a:spcAft>
              <a:spcPct val="35000"/>
            </a:spcAft>
          </a:pPr>
          <a:r>
            <a:rPr lang="en-US" sz="1100" b="1" u="sng" kern="1200" dirty="0" smtClean="0"/>
            <a:t>Send your cover letter &amp; resume—one week after your letter of introduction</a:t>
          </a:r>
          <a:endParaRPr lang="en-US" sz="1100" kern="1200" dirty="0"/>
        </a:p>
      </dsp:txBody>
      <dsp:txXfrm>
        <a:off x="404868" y="1902027"/>
        <a:ext cx="5414531" cy="293016"/>
      </dsp:txXfrm>
    </dsp:sp>
    <dsp:sp modelId="{963BBE71-466A-4012-A7F0-A4438D722C99}">
      <dsp:nvSpPr>
        <dsp:cNvPr id="0" name=""/>
        <dsp:cNvSpPr/>
      </dsp:nvSpPr>
      <dsp:spPr>
        <a:xfrm>
          <a:off x="0" y="2876670"/>
          <a:ext cx="7780337" cy="918225"/>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841" tIns="229108" rIns="603841" bIns="78232" numCol="1" spcCol="1270" anchor="t" anchorCtr="0">
          <a:noAutofit/>
        </a:bodyPr>
        <a:lstStyle/>
        <a:p>
          <a:pPr marL="57150" lvl="1" indent="-57150" algn="l" defTabSz="488950">
            <a:lnSpc>
              <a:spcPct val="90000"/>
            </a:lnSpc>
            <a:spcBef>
              <a:spcPct val="0"/>
            </a:spcBef>
            <a:spcAft>
              <a:spcPct val="15000"/>
            </a:spcAft>
            <a:buChar char="••"/>
          </a:pPr>
          <a:r>
            <a:rPr lang="en-US" sz="1100" kern="1200" smtClean="0"/>
            <a:t>This is extremely important. Call about 4-5 days after you send your resume and cover letter.</a:t>
          </a:r>
          <a:endParaRPr lang="en-US" sz="1100" kern="1200" dirty="0"/>
        </a:p>
        <a:p>
          <a:pPr marL="57150" lvl="1" indent="-57150" algn="l" defTabSz="488950">
            <a:lnSpc>
              <a:spcPct val="90000"/>
            </a:lnSpc>
            <a:spcBef>
              <a:spcPct val="0"/>
            </a:spcBef>
            <a:spcAft>
              <a:spcPct val="15000"/>
            </a:spcAft>
            <a:buChar char="••"/>
          </a:pPr>
          <a:r>
            <a:rPr lang="en-US" sz="1100" kern="1200" smtClean="0"/>
            <a:t>Only about 1-2% of people do this step. But remember, if you only send your cover letter and resume (step #3), you have a 1 out of 254 chance of getting an offer. Combine that with a phone call and the odds improve to 1 out 15. Add a letter of introduction and the odds get even better.</a:t>
          </a:r>
          <a:endParaRPr lang="en-US" sz="1100" kern="1200"/>
        </a:p>
      </dsp:txBody>
      <dsp:txXfrm>
        <a:off x="0" y="2876670"/>
        <a:ext cx="7780337" cy="918225"/>
      </dsp:txXfrm>
    </dsp:sp>
    <dsp:sp modelId="{995C4692-E2A8-4036-8DFB-92D888DC0999}">
      <dsp:nvSpPr>
        <dsp:cNvPr id="0" name=""/>
        <dsp:cNvSpPr/>
      </dsp:nvSpPr>
      <dsp:spPr>
        <a:xfrm>
          <a:off x="389016" y="2714310"/>
          <a:ext cx="5446235" cy="32472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855" tIns="0" rIns="205855" bIns="0" numCol="1" spcCol="1270" anchor="ctr" anchorCtr="0">
          <a:noAutofit/>
        </a:bodyPr>
        <a:lstStyle/>
        <a:p>
          <a:pPr lvl="0" algn="l" defTabSz="488950">
            <a:lnSpc>
              <a:spcPct val="90000"/>
            </a:lnSpc>
            <a:spcBef>
              <a:spcPct val="0"/>
            </a:spcBef>
            <a:spcAft>
              <a:spcPct val="35000"/>
            </a:spcAft>
          </a:pPr>
          <a:r>
            <a:rPr lang="en-US" sz="1100" b="1" u="sng" kern="1200" smtClean="0"/>
            <a:t>Follow up with a phone call</a:t>
          </a:r>
          <a:endParaRPr lang="en-US" sz="1100" kern="1200" dirty="0"/>
        </a:p>
      </dsp:txBody>
      <dsp:txXfrm>
        <a:off x="404868" y="2730162"/>
        <a:ext cx="5414531" cy="2930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5FA07-B84F-44FF-B58D-793C530086D6}">
      <dsp:nvSpPr>
        <dsp:cNvPr id="0" name=""/>
        <dsp:cNvSpPr/>
      </dsp:nvSpPr>
      <dsp:spPr>
        <a:xfrm>
          <a:off x="914392" y="57111"/>
          <a:ext cx="2030015" cy="1218009"/>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Be Organized</a:t>
          </a:r>
          <a:endParaRPr lang="en-US" sz="2500" kern="1200" dirty="0"/>
        </a:p>
      </dsp:txBody>
      <dsp:txXfrm>
        <a:off x="914392" y="57111"/>
        <a:ext cx="2030015" cy="1218009"/>
      </dsp:txXfrm>
    </dsp:sp>
    <dsp:sp modelId="{BC41AFD3-030A-4A48-9E07-B012D9332989}">
      <dsp:nvSpPr>
        <dsp:cNvPr id="0" name=""/>
        <dsp:cNvSpPr/>
      </dsp:nvSpPr>
      <dsp:spPr>
        <a:xfrm>
          <a:off x="3149500" y="1984"/>
          <a:ext cx="2030015" cy="1218009"/>
        </a:xfrm>
        <a:prstGeom prst="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Network, Network, Network</a:t>
          </a:r>
          <a:endParaRPr lang="en-US" sz="2500" kern="1200" dirty="0"/>
        </a:p>
      </dsp:txBody>
      <dsp:txXfrm>
        <a:off x="3149500" y="1984"/>
        <a:ext cx="2030015" cy="1218009"/>
      </dsp:txXfrm>
    </dsp:sp>
    <dsp:sp modelId="{3CCA3FC5-26DC-49EC-BFC6-259F39E6B2F0}">
      <dsp:nvSpPr>
        <dsp:cNvPr id="0" name=""/>
        <dsp:cNvSpPr/>
      </dsp:nvSpPr>
      <dsp:spPr>
        <a:xfrm>
          <a:off x="916483" y="1422995"/>
          <a:ext cx="2030015" cy="1218009"/>
        </a:xfrm>
        <a:prstGeom prst="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Check Handshake Regularly</a:t>
          </a:r>
          <a:endParaRPr lang="en-US" sz="2500" kern="1200" dirty="0"/>
        </a:p>
      </dsp:txBody>
      <dsp:txXfrm>
        <a:off x="916483" y="1422995"/>
        <a:ext cx="2030015" cy="1218009"/>
      </dsp:txXfrm>
    </dsp:sp>
    <dsp:sp modelId="{9AAD737B-330B-4841-9FAC-9380CE635DCD}">
      <dsp:nvSpPr>
        <dsp:cNvPr id="0" name=""/>
        <dsp:cNvSpPr/>
      </dsp:nvSpPr>
      <dsp:spPr>
        <a:xfrm>
          <a:off x="3149500" y="1422995"/>
          <a:ext cx="2030015" cy="1218009"/>
        </a:xfrm>
        <a:prstGeom prst="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Participate in Career Services</a:t>
          </a:r>
          <a:endParaRPr lang="en-US" sz="2500" kern="1200" dirty="0"/>
        </a:p>
      </dsp:txBody>
      <dsp:txXfrm>
        <a:off x="3149500" y="1422995"/>
        <a:ext cx="2030015" cy="1218009"/>
      </dsp:txXfrm>
    </dsp:sp>
    <dsp:sp modelId="{1EE01648-5F4F-4E16-AEC8-7C52F414B575}">
      <dsp:nvSpPr>
        <dsp:cNvPr id="0" name=""/>
        <dsp:cNvSpPr/>
      </dsp:nvSpPr>
      <dsp:spPr>
        <a:xfrm>
          <a:off x="2032992" y="2844006"/>
          <a:ext cx="2030015" cy="1218009"/>
        </a:xfrm>
        <a:prstGeom prst="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Have a Top-Notch Resume</a:t>
          </a:r>
          <a:endParaRPr lang="en-US" sz="2500" kern="1200" dirty="0"/>
        </a:p>
      </dsp:txBody>
      <dsp:txXfrm>
        <a:off x="2032992" y="2844006"/>
        <a:ext cx="2030015" cy="12180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C1989-F226-4C19-8C19-FEE8CA30C6E4}">
      <dsp:nvSpPr>
        <dsp:cNvPr id="0" name=""/>
        <dsp:cNvSpPr/>
      </dsp:nvSpPr>
      <dsp:spPr>
        <a:xfrm>
          <a:off x="1068000" y="0"/>
          <a:ext cx="3960000" cy="1309687"/>
        </a:xfrm>
        <a:prstGeom prst="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4140" tIns="104140" rIns="104140" bIns="104140" numCol="1" spcCol="1270" anchor="ctr" anchorCtr="0">
          <a:noAutofit/>
        </a:bodyPr>
        <a:lstStyle/>
        <a:p>
          <a:pPr lvl="0" algn="ctr" defTabSz="1822450">
            <a:lnSpc>
              <a:spcPct val="90000"/>
            </a:lnSpc>
            <a:spcBef>
              <a:spcPct val="0"/>
            </a:spcBef>
            <a:spcAft>
              <a:spcPct val="35000"/>
            </a:spcAft>
          </a:pPr>
          <a:r>
            <a:rPr lang="en-US" sz="4100" kern="1200" dirty="0" smtClean="0"/>
            <a:t>Meet new people where you intern</a:t>
          </a:r>
          <a:endParaRPr lang="en-US" sz="4100" kern="1200" dirty="0"/>
        </a:p>
      </dsp:txBody>
      <dsp:txXfrm>
        <a:off x="1068000" y="0"/>
        <a:ext cx="3960000" cy="1309687"/>
      </dsp:txXfrm>
    </dsp:sp>
    <dsp:sp modelId="{EF79672B-483A-4E2D-A2E8-D11FBC32AF5B}">
      <dsp:nvSpPr>
        <dsp:cNvPr id="0" name=""/>
        <dsp:cNvSpPr/>
      </dsp:nvSpPr>
      <dsp:spPr>
        <a:xfrm>
          <a:off x="2058000" y="1377156"/>
          <a:ext cx="1980000" cy="1309687"/>
        </a:xfrm>
        <a:prstGeom prst="rect">
          <a:avLst/>
        </a:prstGeom>
        <a:gradFill rotWithShape="0">
          <a:gsLst>
            <a:gs pos="0">
              <a:schemeClr val="accent4">
                <a:hueOff val="-2909548"/>
                <a:satOff val="17155"/>
                <a:lumOff val="1863"/>
                <a:alphaOff val="0"/>
                <a:tint val="94000"/>
                <a:satMod val="103000"/>
                <a:lumMod val="102000"/>
              </a:schemeClr>
            </a:gs>
            <a:gs pos="50000">
              <a:schemeClr val="accent4">
                <a:hueOff val="-2909548"/>
                <a:satOff val="17155"/>
                <a:lumOff val="1863"/>
                <a:alphaOff val="0"/>
                <a:shade val="100000"/>
                <a:satMod val="110000"/>
                <a:lumMod val="100000"/>
              </a:schemeClr>
            </a:gs>
            <a:gs pos="100000">
              <a:schemeClr val="accent4">
                <a:hueOff val="-2909548"/>
                <a:satOff val="17155"/>
                <a:lumOff val="1863"/>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4140" tIns="104140" rIns="104140" bIns="104140" numCol="1" spcCol="1270" anchor="ctr" anchorCtr="0">
          <a:noAutofit/>
        </a:bodyPr>
        <a:lstStyle/>
        <a:p>
          <a:pPr lvl="0" algn="ctr" defTabSz="1822450">
            <a:lnSpc>
              <a:spcPct val="90000"/>
            </a:lnSpc>
            <a:spcBef>
              <a:spcPct val="0"/>
            </a:spcBef>
            <a:spcAft>
              <a:spcPct val="35000"/>
            </a:spcAft>
          </a:pPr>
          <a:r>
            <a:rPr lang="en-US" sz="4100" kern="1200" dirty="0" smtClean="0"/>
            <a:t>Take initiative</a:t>
          </a:r>
          <a:endParaRPr lang="en-US" sz="4100" kern="1200" dirty="0"/>
        </a:p>
      </dsp:txBody>
      <dsp:txXfrm>
        <a:off x="2058000" y="1377156"/>
        <a:ext cx="1980000" cy="1309687"/>
      </dsp:txXfrm>
    </dsp:sp>
    <dsp:sp modelId="{D60F6120-AFF5-43BA-B488-AEDCF4F7FFEF}">
      <dsp:nvSpPr>
        <dsp:cNvPr id="0" name=""/>
        <dsp:cNvSpPr/>
      </dsp:nvSpPr>
      <dsp:spPr>
        <a:xfrm>
          <a:off x="1990500" y="2752328"/>
          <a:ext cx="2115000" cy="1309687"/>
        </a:xfrm>
        <a:prstGeom prst="rect">
          <a:avLst/>
        </a:prstGeom>
        <a:gradFill rotWithShape="0">
          <a:gsLst>
            <a:gs pos="0">
              <a:schemeClr val="accent4">
                <a:hueOff val="-5819096"/>
                <a:satOff val="34311"/>
                <a:lumOff val="3726"/>
                <a:alphaOff val="0"/>
                <a:tint val="94000"/>
                <a:satMod val="103000"/>
                <a:lumMod val="102000"/>
              </a:schemeClr>
            </a:gs>
            <a:gs pos="50000">
              <a:schemeClr val="accent4">
                <a:hueOff val="-5819096"/>
                <a:satOff val="34311"/>
                <a:lumOff val="3726"/>
                <a:alphaOff val="0"/>
                <a:shade val="100000"/>
                <a:satMod val="110000"/>
                <a:lumMod val="100000"/>
              </a:schemeClr>
            </a:gs>
            <a:gs pos="100000">
              <a:schemeClr val="accent4">
                <a:hueOff val="-5819096"/>
                <a:satOff val="34311"/>
                <a:lumOff val="3726"/>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4140" tIns="104140" rIns="104140" bIns="104140" numCol="1" spcCol="1270" anchor="ctr" anchorCtr="0">
          <a:noAutofit/>
        </a:bodyPr>
        <a:lstStyle/>
        <a:p>
          <a:pPr lvl="0" algn="ctr" defTabSz="1822450">
            <a:lnSpc>
              <a:spcPct val="90000"/>
            </a:lnSpc>
            <a:spcBef>
              <a:spcPct val="0"/>
            </a:spcBef>
            <a:spcAft>
              <a:spcPct val="35000"/>
            </a:spcAft>
          </a:pPr>
          <a:r>
            <a:rPr lang="en-US" sz="4100" kern="1200" dirty="0" smtClean="0"/>
            <a:t>Propose a project</a:t>
          </a:r>
          <a:endParaRPr lang="en-US" sz="4100" kern="1200" dirty="0"/>
        </a:p>
      </dsp:txBody>
      <dsp:txXfrm>
        <a:off x="1990500" y="2752328"/>
        <a:ext cx="2115000" cy="13096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85F4D-22FC-493C-B80C-1E62C9296BD8}">
      <dsp:nvSpPr>
        <dsp:cNvPr id="0" name=""/>
        <dsp:cNvSpPr/>
      </dsp:nvSpPr>
      <dsp:spPr>
        <a:xfrm>
          <a:off x="44666" y="422"/>
          <a:ext cx="2245721" cy="152562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4F7839-0462-493E-962B-5CB9DA5AC71D}">
      <dsp:nvSpPr>
        <dsp:cNvPr id="0" name=""/>
        <dsp:cNvSpPr/>
      </dsp:nvSpPr>
      <dsp:spPr>
        <a:xfrm>
          <a:off x="2372275" y="1597200"/>
          <a:ext cx="3150568" cy="1946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Develop a Strong Resume</a:t>
          </a:r>
          <a:endParaRPr lang="en-US" sz="4100" kern="1200" dirty="0"/>
        </a:p>
      </dsp:txBody>
      <dsp:txXfrm>
        <a:off x="2372275" y="1597200"/>
        <a:ext cx="3150568" cy="1946050"/>
      </dsp:txXfrm>
    </dsp:sp>
    <dsp:sp modelId="{77DE644E-B481-40E7-BA10-629866279883}">
      <dsp:nvSpPr>
        <dsp:cNvPr id="0" name=""/>
        <dsp:cNvSpPr/>
      </dsp:nvSpPr>
      <dsp:spPr>
        <a:xfrm>
          <a:off x="2094301" y="1319464"/>
          <a:ext cx="756643" cy="756839"/>
        </a:xfrm>
        <a:prstGeom prst="halfFrame">
          <a:avLst>
            <a:gd name="adj1" fmla="val 25770"/>
            <a:gd name="adj2" fmla="val 257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B200A6-7CF4-4DC6-A5EB-B281FEF4712B}">
      <dsp:nvSpPr>
        <dsp:cNvPr id="0" name=""/>
        <dsp:cNvSpPr/>
      </dsp:nvSpPr>
      <dsp:spPr>
        <a:xfrm rot="5400000">
          <a:off x="5065991" y="1319562"/>
          <a:ext cx="756839" cy="756643"/>
        </a:xfrm>
        <a:prstGeom prst="halfFrame">
          <a:avLst>
            <a:gd name="adj1" fmla="val 25770"/>
            <a:gd name="adj2" fmla="val 257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A2E9FC-548F-473F-AFD8-3D11045E11AB}">
      <dsp:nvSpPr>
        <dsp:cNvPr id="0" name=""/>
        <dsp:cNvSpPr/>
      </dsp:nvSpPr>
      <dsp:spPr>
        <a:xfrm rot="16200000">
          <a:off x="2094203" y="3064624"/>
          <a:ext cx="756839" cy="756643"/>
        </a:xfrm>
        <a:prstGeom prst="halfFrame">
          <a:avLst>
            <a:gd name="adj1" fmla="val 25770"/>
            <a:gd name="adj2" fmla="val 257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00C278-5EF4-4982-A38A-E7830CE71B47}">
      <dsp:nvSpPr>
        <dsp:cNvPr id="0" name=""/>
        <dsp:cNvSpPr/>
      </dsp:nvSpPr>
      <dsp:spPr>
        <a:xfrm rot="10800000">
          <a:off x="5066089" y="3064526"/>
          <a:ext cx="756643" cy="756839"/>
        </a:xfrm>
        <a:prstGeom prst="halfFrame">
          <a:avLst>
            <a:gd name="adj1" fmla="val 25770"/>
            <a:gd name="adj2" fmla="val 257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9.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200"/>
            </a:lvl1pPr>
          </a:lstStyle>
          <a:p>
            <a:fld id="{FB1394C8-E394-4BF6-A7C1-7F9A76E138F1}" type="datetimeFigureOut">
              <a:rPr lang="en-US" smtClean="0"/>
              <a:t>4/11/2019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200"/>
            </a:lvl1pPr>
          </a:lstStyle>
          <a:p>
            <a:fld id="{B7BC1646-70EF-4393-AFCE-05B499BE95F1}" type="slidenum">
              <a:rPr lang="en-US" smtClean="0"/>
              <a:t>‹#›</a:t>
            </a:fld>
            <a:endParaRPr lang="en-US"/>
          </a:p>
        </p:txBody>
      </p:sp>
    </p:spTree>
    <p:extLst>
      <p:ext uri="{BB962C8B-B14F-4D97-AF65-F5344CB8AC3E}">
        <p14:creationId xmlns:p14="http://schemas.microsoft.com/office/powerpoint/2010/main" val="848663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2" tIns="46586" rIns="93172" bIns="46586" rtlCol="0"/>
          <a:lstStyle>
            <a:lvl1pPr algn="r">
              <a:defRPr sz="1200"/>
            </a:lvl1pPr>
          </a:lstStyle>
          <a:p>
            <a:fld id="{C1B24807-299A-4852-B452-0EF6C59A0F4B}" type="datetimeFigureOut">
              <a:rPr lang="en-US" smtClean="0"/>
              <a:t>4/11/2019</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200"/>
            </a:lvl1pPr>
          </a:lstStyle>
          <a:p>
            <a:fld id="{5A93DAFF-F0E7-4138-B080-8EBC56A72C7B}" type="slidenum">
              <a:rPr lang="en-US" smtClean="0"/>
              <a:t>‹#›</a:t>
            </a:fld>
            <a:endParaRPr lang="en-US"/>
          </a:p>
        </p:txBody>
      </p:sp>
    </p:spTree>
    <p:extLst>
      <p:ext uri="{BB962C8B-B14F-4D97-AF65-F5344CB8AC3E}">
        <p14:creationId xmlns:p14="http://schemas.microsoft.com/office/powerpoint/2010/main" val="2537275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wtamu.edu/student-support/cs-stu-career-counseling.aspx"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wtamu.edu/student-support/cs-stu-res_int_wkshp.aspx#Resume_Review" TargetMode="External"/><Relationship Id="rId5" Type="http://schemas.openxmlformats.org/officeDocument/2006/relationships/hyperlink" Target="http://www.wtamu.edu/student-support/cs-stu-res_int_wkshp.aspx#Resume_Workshop" TargetMode="External"/><Relationship Id="rId4" Type="http://schemas.openxmlformats.org/officeDocument/2006/relationships/hyperlink" Target="https://www.thebalancecareers.com/types-of-job-search-letters-with-examples-2060156"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altLang="en-US" dirty="0" smtClean="0"/>
              <a:t>When we get done with this workshop, you should walk away with specific ideas of things you can do to increase your chances of finding an internship.</a:t>
            </a:r>
          </a:p>
        </p:txBody>
      </p:sp>
      <p:sp>
        <p:nvSpPr>
          <p:cNvPr id="4" name="Slide Number Placeholder 3"/>
          <p:cNvSpPr>
            <a:spLocks noGrp="1"/>
          </p:cNvSpPr>
          <p:nvPr>
            <p:ph type="sldNum" sz="quarter" idx="10"/>
          </p:nvPr>
        </p:nvSpPr>
        <p:spPr/>
        <p:txBody>
          <a:bodyPr/>
          <a:lstStyle/>
          <a:p>
            <a:fld id="{5A93DAFF-F0E7-4138-B080-8EBC56A72C7B}" type="slidenum">
              <a:rPr lang="en-US" smtClean="0"/>
              <a:t>1</a:t>
            </a:fld>
            <a:endParaRPr lang="en-US"/>
          </a:p>
        </p:txBody>
      </p:sp>
    </p:spTree>
    <p:extLst>
      <p:ext uri="{BB962C8B-B14F-4D97-AF65-F5344CB8AC3E}">
        <p14:creationId xmlns:p14="http://schemas.microsoft.com/office/powerpoint/2010/main" val="2190544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smtClean="0"/>
              <a:t>Handshake</a:t>
            </a:r>
            <a:r>
              <a:rPr lang="en-US" altLang="en-US" dirty="0" smtClean="0"/>
              <a:t/>
            </a:r>
            <a:br>
              <a:rPr lang="en-US" altLang="en-US" dirty="0" smtClean="0"/>
            </a:br>
            <a:r>
              <a:rPr lang="en-US" altLang="en-US" dirty="0" smtClean="0"/>
              <a:t>This is our database where we post internships and jobs.  We all do job development, but we actually have a full-time job developers on staff.  They find jobs and internships for you.  Everything they find, we post on </a:t>
            </a:r>
            <a:r>
              <a:rPr lang="en-US" altLang="en-US" dirty="0" smtClean="0"/>
              <a:t>Handshake.</a:t>
            </a:r>
            <a:endParaRPr lang="en-US" altLang="en-US" dirty="0" smtClean="0"/>
          </a:p>
          <a:p>
            <a:pPr>
              <a:defRPr/>
            </a:pPr>
            <a:r>
              <a:rPr lang="en-US" altLang="en-US" dirty="0" smtClean="0"/>
              <a:t>Handshake </a:t>
            </a:r>
            <a:r>
              <a:rPr lang="en-US" altLang="en-US" dirty="0" smtClean="0"/>
              <a:t>doesn’t have all internships available on it.  In fact, there isn’t one web site that lists everything.  However, it is a good tool to use.</a:t>
            </a:r>
            <a:br>
              <a:rPr lang="en-US" altLang="en-US" dirty="0" smtClean="0"/>
            </a:br>
            <a:r>
              <a:rPr lang="en-US" altLang="en-US" dirty="0" smtClean="0"/>
              <a:t/>
            </a:r>
            <a:br>
              <a:rPr lang="en-US" altLang="en-US" dirty="0" smtClean="0"/>
            </a:br>
            <a:r>
              <a:rPr lang="en-US" altLang="en-US" b="1" dirty="0" smtClean="0"/>
              <a:t>CS Staff</a:t>
            </a:r>
            <a:r>
              <a:rPr lang="en-US" altLang="en-US" dirty="0" smtClean="0"/>
              <a:t/>
            </a:r>
            <a:br>
              <a:rPr lang="en-US" altLang="en-US" dirty="0" smtClean="0"/>
            </a:br>
            <a:r>
              <a:rPr lang="en-US" altLang="en-US" dirty="0" smtClean="0"/>
              <a:t>We can meet with students and brainstorm ideas. We don’t know of every job but we’ll share what we do know</a:t>
            </a:r>
            <a:r>
              <a:rPr lang="en-US" altLang="en-US" dirty="0" smtClean="0"/>
              <a:t>. You can make an appointment with any staff member in Handshake.</a:t>
            </a:r>
            <a:r>
              <a:rPr lang="en-US" altLang="en-US" dirty="0" smtClean="0"/>
              <a:t/>
            </a:r>
            <a:br>
              <a:rPr lang="en-US" altLang="en-US" dirty="0" smtClean="0"/>
            </a:br>
            <a:r>
              <a:rPr lang="en-US" altLang="en-US" dirty="0" smtClean="0"/>
              <a:t/>
            </a:r>
            <a:br>
              <a:rPr lang="en-US" altLang="en-US" dirty="0" smtClean="0"/>
            </a:br>
            <a:r>
              <a:rPr lang="en-US" altLang="en-US" b="1" dirty="0" smtClean="0"/>
              <a:t>Build List Based on Your Target</a:t>
            </a:r>
            <a:br>
              <a:rPr lang="en-US" altLang="en-US" b="1" dirty="0" smtClean="0"/>
            </a:br>
            <a:r>
              <a:rPr lang="en-US" altLang="en-US" dirty="0" smtClean="0"/>
              <a:t>Are you really interested in cars?  Maybe this means you look for car companies.  Music?  Look at music related businesses, etc.</a:t>
            </a:r>
            <a:br>
              <a:rPr lang="en-US" altLang="en-US" dirty="0" smtClean="0"/>
            </a:br>
            <a:r>
              <a:rPr lang="en-US" altLang="en-US" dirty="0" smtClean="0"/>
              <a:t/>
            </a:r>
            <a:br>
              <a:rPr lang="en-US" altLang="en-US" dirty="0" smtClean="0"/>
            </a:br>
            <a:r>
              <a:rPr lang="en-US" altLang="en-US" b="1" dirty="0" smtClean="0"/>
              <a:t>Faculty</a:t>
            </a:r>
            <a:r>
              <a:rPr lang="en-US" altLang="en-US" dirty="0" smtClean="0"/>
              <a:t/>
            </a:r>
            <a:br>
              <a:rPr lang="en-US" altLang="en-US" dirty="0" smtClean="0"/>
            </a:br>
            <a:r>
              <a:rPr lang="en-US" altLang="en-US" dirty="0" smtClean="0"/>
              <a:t>Approach during office hours and ask where students in their program have gotten jobs. </a:t>
            </a:r>
            <a:r>
              <a:rPr lang="en-US" altLang="en-US" u="sng" dirty="0" smtClean="0"/>
              <a:t>They won’t do a job search for you </a:t>
            </a:r>
            <a:r>
              <a:rPr lang="en-US" altLang="en-US" dirty="0" smtClean="0"/>
              <a:t>but they may have some ideas of companies you haven’t considered.</a:t>
            </a:r>
            <a:br>
              <a:rPr lang="en-US" altLang="en-US" dirty="0" smtClean="0"/>
            </a:br>
            <a:r>
              <a:rPr lang="en-US" altLang="en-US" dirty="0" smtClean="0"/>
              <a:t/>
            </a:r>
            <a:br>
              <a:rPr lang="en-US" altLang="en-US" dirty="0" smtClean="0"/>
            </a:br>
            <a:r>
              <a:rPr lang="en-US" altLang="en-US" b="1" dirty="0" smtClean="0"/>
              <a:t>Google, Indeed, etc.</a:t>
            </a:r>
            <a:br>
              <a:rPr lang="en-US" altLang="en-US" b="1" dirty="0" smtClean="0"/>
            </a:br>
            <a:r>
              <a:rPr lang="en-US" altLang="en-US" dirty="0" smtClean="0"/>
              <a:t>You may get more results than you know what to do with; however, there may be some companies listed you haven’t considered.</a:t>
            </a:r>
            <a:br>
              <a:rPr lang="en-US" altLang="en-US" dirty="0" smtClean="0"/>
            </a:br>
            <a:r>
              <a:rPr lang="en-US" altLang="en-US" dirty="0" smtClean="0"/>
              <a:t/>
            </a:r>
            <a:br>
              <a:rPr lang="en-US" altLang="en-US" dirty="0" smtClean="0"/>
            </a:br>
            <a:r>
              <a:rPr lang="en-US" altLang="en-US" b="1" dirty="0" smtClean="0"/>
              <a:t>Dream Company Competitors</a:t>
            </a:r>
            <a:r>
              <a:rPr lang="en-US" altLang="en-US" dirty="0" smtClean="0"/>
              <a:t/>
            </a:r>
            <a:br>
              <a:rPr lang="en-US" altLang="en-US" dirty="0" smtClean="0"/>
            </a:br>
            <a:r>
              <a:rPr lang="en-US" altLang="en-US" dirty="0" smtClean="0"/>
              <a:t>If one of your dream companies is Nike, you’ll probably like Adidas as well.  You get the idea.  May help you expand your list. </a:t>
            </a:r>
          </a:p>
          <a:p>
            <a:pPr>
              <a:defRPr/>
            </a:pPr>
            <a:endParaRPr lang="en-US" dirty="0"/>
          </a:p>
          <a:p>
            <a:pPr>
              <a:defRPr/>
            </a:pPr>
            <a:r>
              <a:rPr lang="en-US" b="1" dirty="0" smtClean="0"/>
              <a:t>LinkedIn</a:t>
            </a:r>
          </a:p>
          <a:p>
            <a:pPr>
              <a:defRPr/>
            </a:pPr>
            <a:r>
              <a:rPr lang="en-US" dirty="0" smtClean="0"/>
              <a:t>If you don’t already have a profile, develop one.  Click on the LinkedIn icon in the PowerPoint presentation for tips on making the most of this tool.</a:t>
            </a:r>
            <a:endParaRPr lang="en-US" dirty="0"/>
          </a:p>
        </p:txBody>
      </p:sp>
      <p:sp>
        <p:nvSpPr>
          <p:cNvPr id="4" name="Slide Number Placeholder 3"/>
          <p:cNvSpPr>
            <a:spLocks noGrp="1"/>
          </p:cNvSpPr>
          <p:nvPr>
            <p:ph type="sldNum" sz="quarter" idx="10"/>
          </p:nvPr>
        </p:nvSpPr>
        <p:spPr/>
        <p:txBody>
          <a:bodyPr/>
          <a:lstStyle/>
          <a:p>
            <a:fld id="{5A93DAFF-F0E7-4138-B080-8EBC56A72C7B}" type="slidenum">
              <a:rPr lang="en-US" smtClean="0"/>
              <a:t>10</a:t>
            </a:fld>
            <a:endParaRPr lang="en-US"/>
          </a:p>
        </p:txBody>
      </p:sp>
    </p:spTree>
    <p:extLst>
      <p:ext uri="{BB962C8B-B14F-4D97-AF65-F5344CB8AC3E}">
        <p14:creationId xmlns:p14="http://schemas.microsoft.com/office/powerpoint/2010/main" val="3510335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I recently read Dan Miller’s 40 Days to the Work You Love and came across this job</a:t>
            </a:r>
            <a:r>
              <a:rPr lang="en-US" b="0" u="none" baseline="0" dirty="0" smtClean="0"/>
              <a:t> search idea. I’m not saying you must do this exact approach. I just want to emphasize that there are more approaches than simply applying online.</a:t>
            </a:r>
          </a:p>
          <a:p>
            <a:endParaRPr lang="en-US" b="1" u="sng" dirty="0" smtClean="0"/>
          </a:p>
          <a:p>
            <a:r>
              <a:rPr lang="en-US" b="1" u="sng" dirty="0" smtClean="0"/>
              <a:t>Identify </a:t>
            </a:r>
            <a:r>
              <a:rPr lang="en-US" b="1" u="sng" dirty="0" smtClean="0"/>
              <a:t>30-40 companies you want to work for</a:t>
            </a:r>
            <a:r>
              <a:rPr lang="en-US" dirty="0" smtClean="0"/>
              <a:t>. Do you want to work with a small or large employer? A manufacturing or a service company? A new company or an old established one? Do you want to travel or be home in the evening? Interested in healthcare, retail, financial companies, printing, etc.</a:t>
            </a:r>
            <a:br>
              <a:rPr lang="en-US" dirty="0" smtClean="0"/>
            </a:br>
            <a:r>
              <a:rPr lang="en-US" dirty="0" smtClean="0"/>
              <a:t/>
            </a:r>
            <a:br>
              <a:rPr lang="en-US" dirty="0" smtClean="0"/>
            </a:br>
            <a:r>
              <a:rPr lang="en-US" dirty="0" smtClean="0"/>
              <a:t>Developing a list of specific targets focuses in your job search and makes you more effective. If you need help putting together your list, check </a:t>
            </a:r>
            <a:r>
              <a:rPr lang="en-US" dirty="0" smtClean="0">
                <a:hlinkClick r:id="rId3"/>
              </a:rPr>
              <a:t>Career Counseling</a:t>
            </a:r>
            <a:r>
              <a:rPr lang="en-US" dirty="0" smtClean="0"/>
              <a:t> or talk with a staff member in Career Services.</a:t>
            </a:r>
          </a:p>
          <a:p>
            <a:endParaRPr lang="en-US" dirty="0" smtClean="0"/>
          </a:p>
          <a:p>
            <a:r>
              <a:rPr lang="en-US" b="1" u="sng" dirty="0" smtClean="0"/>
              <a:t>Send a letter of introduction to each company</a:t>
            </a:r>
            <a:r>
              <a:rPr lang="en-US" dirty="0" smtClean="0"/>
              <a:t>. This builds name recognition. You can do it via email or using an old-fashioned paper letter. You can see examples letters of introduction </a:t>
            </a:r>
            <a:r>
              <a:rPr lang="en-US" dirty="0" smtClean="0">
                <a:hlinkClick r:id="rId4"/>
              </a:rPr>
              <a:t>here</a:t>
            </a:r>
            <a:r>
              <a:rPr lang="en-US" dirty="0" smtClean="0"/>
              <a:t>.</a:t>
            </a:r>
            <a:br>
              <a:rPr lang="en-US" dirty="0" smtClean="0"/>
            </a:br>
            <a:r>
              <a:rPr lang="en-US" dirty="0" smtClean="0"/>
              <a:t/>
            </a:r>
            <a:br>
              <a:rPr lang="en-US" dirty="0" smtClean="0"/>
            </a:br>
            <a:r>
              <a:rPr lang="en-US" dirty="0" smtClean="0"/>
              <a:t>If you don’t know the specific person to send this to, try this. Simply call the receptionist and ask—“I’m planning to send my cover letter and resume to your company. Can you tell me the best person to send these to?” May not work every time but I bet it works most of the time.</a:t>
            </a:r>
          </a:p>
          <a:p>
            <a:endParaRPr lang="en-US" dirty="0" smtClean="0"/>
          </a:p>
          <a:p>
            <a:r>
              <a:rPr lang="en-US" b="1" u="sng" dirty="0" smtClean="0"/>
              <a:t>Send your cover letter &amp; resume—one week after your letter of introduction</a:t>
            </a:r>
            <a:r>
              <a:rPr lang="en-US" dirty="0" smtClean="0"/>
              <a:t>. Tailor the cover letter and resume to each company. Also, address it the person you sent your letter of introduction to.</a:t>
            </a:r>
            <a:br>
              <a:rPr lang="en-US" dirty="0" smtClean="0"/>
            </a:br>
            <a:r>
              <a:rPr lang="en-US" dirty="0" smtClean="0"/>
              <a:t/>
            </a:r>
            <a:br>
              <a:rPr lang="en-US" dirty="0" smtClean="0"/>
            </a:br>
            <a:r>
              <a:rPr lang="en-US" dirty="0" smtClean="0"/>
              <a:t>Make your cover letter and resume as strong as possible. Attending a </a:t>
            </a:r>
            <a:r>
              <a:rPr lang="en-US" dirty="0" smtClean="0">
                <a:hlinkClick r:id="rId5"/>
              </a:rPr>
              <a:t>resume workshop</a:t>
            </a:r>
            <a:r>
              <a:rPr lang="en-US" dirty="0" smtClean="0"/>
              <a:t> and a </a:t>
            </a:r>
            <a:r>
              <a:rPr lang="en-US" dirty="0" smtClean="0">
                <a:hlinkClick r:id="rId6"/>
              </a:rPr>
              <a:t>resume review</a:t>
            </a:r>
            <a:r>
              <a:rPr lang="en-US" dirty="0" smtClean="0"/>
              <a:t> in Career Services would be a really smart idea!</a:t>
            </a:r>
          </a:p>
          <a:p>
            <a:endParaRPr lang="en-US" dirty="0" smtClean="0"/>
          </a:p>
          <a:p>
            <a:r>
              <a:rPr lang="en-US" b="1" u="sng" dirty="0" smtClean="0"/>
              <a:t>Follow up with a phone call</a:t>
            </a:r>
            <a:r>
              <a:rPr lang="en-US" dirty="0" smtClean="0"/>
              <a:t>. This is extremely important. Call about 4-5 days after you send your resume and cover letter. In your phone call say something like, “I’m following up on the cover letter and resume I sent you a few days ago. I’ve researched your company and really think I could add to your success. When could we get together and talk?” You may be surprised how often this works!</a:t>
            </a:r>
            <a:br>
              <a:rPr lang="en-US" dirty="0" smtClean="0"/>
            </a:br>
            <a:r>
              <a:rPr lang="en-US" dirty="0" smtClean="0"/>
              <a:t/>
            </a:r>
            <a:br>
              <a:rPr lang="en-US" dirty="0" smtClean="0"/>
            </a:br>
            <a:r>
              <a:rPr lang="en-US" dirty="0" smtClean="0"/>
              <a:t>Only about 1-2% of people do this step. But remember, if you only send your cover letter and resume (step #3), you have a 1 out of 254 chance of getting an offer. Combine that with a phone call and the odds improve to 1 out 15. Add a letter of introduction and the odds get even better.</a:t>
            </a:r>
            <a:endParaRPr lang="en-US" dirty="0"/>
          </a:p>
        </p:txBody>
      </p:sp>
      <p:sp>
        <p:nvSpPr>
          <p:cNvPr id="4" name="Slide Number Placeholder 3"/>
          <p:cNvSpPr>
            <a:spLocks noGrp="1"/>
          </p:cNvSpPr>
          <p:nvPr>
            <p:ph type="sldNum" sz="quarter" idx="10"/>
          </p:nvPr>
        </p:nvSpPr>
        <p:spPr/>
        <p:txBody>
          <a:bodyPr/>
          <a:lstStyle/>
          <a:p>
            <a:fld id="{5A93DAFF-F0E7-4138-B080-8EBC56A72C7B}" type="slidenum">
              <a:rPr lang="en-US" smtClean="0"/>
              <a:t>11</a:t>
            </a:fld>
            <a:endParaRPr lang="en-US"/>
          </a:p>
        </p:txBody>
      </p:sp>
    </p:spTree>
    <p:extLst>
      <p:ext uri="{BB962C8B-B14F-4D97-AF65-F5344CB8AC3E}">
        <p14:creationId xmlns:p14="http://schemas.microsoft.com/office/powerpoint/2010/main" val="1082725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Networking is still the most effective job search method</a:t>
            </a:r>
            <a:r>
              <a:rPr lang="en-US" dirty="0" smtClean="0"/>
              <a:t>.  </a:t>
            </a:r>
            <a:r>
              <a:rPr lang="en-US" dirty="0" smtClean="0"/>
              <a:t>Let’s talk about a few networking ideas you could implement.</a:t>
            </a:r>
          </a:p>
          <a:p>
            <a:pPr>
              <a:defRPr/>
            </a:pPr>
            <a:endParaRPr lang="en-US" dirty="0"/>
          </a:p>
          <a:p>
            <a:pPr>
              <a:defRPr/>
            </a:pPr>
            <a:r>
              <a:rPr lang="en-US" dirty="0" smtClean="0"/>
              <a:t>INFORMATIONAL INTERVIEWING</a:t>
            </a:r>
          </a:p>
          <a:p>
            <a:pPr>
              <a:defRPr/>
            </a:pPr>
            <a:r>
              <a:rPr lang="en-US" dirty="0" smtClean="0"/>
              <a:t>Great way to get:</a:t>
            </a:r>
            <a:br>
              <a:rPr lang="en-US" dirty="0" smtClean="0"/>
            </a:br>
            <a:r>
              <a:rPr lang="en-US" dirty="0" smtClean="0"/>
              <a:t>* info. on what the career is like</a:t>
            </a:r>
            <a:br>
              <a:rPr lang="en-US" dirty="0" smtClean="0"/>
            </a:br>
            <a:r>
              <a:rPr lang="en-US" dirty="0" smtClean="0"/>
              <a:t>* a contact</a:t>
            </a:r>
            <a:br>
              <a:rPr lang="en-US" dirty="0" smtClean="0"/>
            </a:br>
            <a:r>
              <a:rPr lang="en-US" dirty="0" smtClean="0"/>
              <a:t>* job leads</a:t>
            </a:r>
            <a:br>
              <a:rPr lang="en-US" dirty="0" smtClean="0"/>
            </a:br>
            <a:r>
              <a:rPr lang="en-US" dirty="0" smtClean="0"/>
              <a:t/>
            </a:r>
            <a:br>
              <a:rPr lang="en-US" dirty="0" smtClean="0"/>
            </a:br>
            <a:r>
              <a:rPr lang="en-US" dirty="0" smtClean="0"/>
              <a:t>What if you found someone in your field and called to ask for an informational interview.  It might looks like this…. (play out the story).</a:t>
            </a:r>
          </a:p>
          <a:p>
            <a:pPr>
              <a:defRPr/>
            </a:pPr>
            <a:endParaRPr lang="en-US" dirty="0"/>
          </a:p>
          <a:p>
            <a:pPr>
              <a:defRPr/>
            </a:pPr>
            <a:r>
              <a:rPr lang="en-US" dirty="0" smtClean="0"/>
              <a:t>Click on the icon in the PowerPoint for a lot more details on informational interviewing.</a:t>
            </a:r>
          </a:p>
          <a:p>
            <a:pPr>
              <a:defRPr/>
            </a:pPr>
            <a:endParaRPr lang="en-US" dirty="0" smtClean="0"/>
          </a:p>
          <a:p>
            <a:pPr>
              <a:defRPr/>
            </a:pPr>
            <a:r>
              <a:rPr lang="en-US" dirty="0" smtClean="0"/>
              <a:t>NETWORKING IDEAS</a:t>
            </a:r>
          </a:p>
          <a:p>
            <a:pPr>
              <a:defRPr/>
            </a:pPr>
            <a:endParaRPr lang="en-US" dirty="0"/>
          </a:p>
          <a:p>
            <a:pPr>
              <a:defRPr/>
            </a:pPr>
            <a:r>
              <a:rPr lang="en-US" dirty="0"/>
              <a:t>So what exactly is networking?</a:t>
            </a:r>
          </a:p>
          <a:p>
            <a:pPr>
              <a:defRPr/>
            </a:pPr>
            <a:endParaRPr lang="en-US" dirty="0"/>
          </a:p>
          <a:p>
            <a:pPr>
              <a:defRPr/>
            </a:pPr>
            <a:r>
              <a:rPr lang="en-US" dirty="0"/>
              <a:t>Networking is simply informal conversations with people about jobs.  It really isn’t asking for a job, it is telling people what you are trying to do and asking for ideas.  It doesn’t have to be a 20 minute conversation.  It could be two minutes.  Here are a couple of examples of what it might look like.</a:t>
            </a:r>
          </a:p>
          <a:p>
            <a:pPr>
              <a:defRPr/>
            </a:pPr>
            <a:endParaRPr lang="en-US" dirty="0"/>
          </a:p>
          <a:p>
            <a:pPr>
              <a:defRPr/>
            </a:pPr>
            <a:r>
              <a:rPr lang="en-US" dirty="0"/>
              <a:t>1.  </a:t>
            </a:r>
            <a:r>
              <a:rPr lang="en-US" b="1" u="sng" dirty="0"/>
              <a:t>Networking could be going by a professor’s office</a:t>
            </a:r>
            <a:r>
              <a:rPr lang="en-US" dirty="0"/>
              <a:t>, giving them your resume and telling them you’re looking for an internship.  </a:t>
            </a:r>
            <a:br>
              <a:rPr lang="en-US" dirty="0"/>
            </a:br>
            <a:r>
              <a:rPr lang="en-US" dirty="0"/>
              <a:t/>
            </a:r>
            <a:br>
              <a:rPr lang="en-US" dirty="0"/>
            </a:br>
            <a:r>
              <a:rPr lang="en-US" dirty="0"/>
              <a:t>Student: “Professor Johnson, I’m looking for a marketing internship this summer.  Have you heard of anything?  Do you have any ideas?  Would you pass along my resume or contact me if you hear of anything?”</a:t>
            </a:r>
          </a:p>
          <a:p>
            <a:pPr>
              <a:defRPr/>
            </a:pPr>
            <a:endParaRPr lang="en-US" dirty="0"/>
          </a:p>
          <a:p>
            <a:pPr>
              <a:defRPr/>
            </a:pPr>
            <a:r>
              <a:rPr lang="en-US" dirty="0"/>
              <a:t>2.  </a:t>
            </a:r>
            <a:r>
              <a:rPr lang="en-US" b="1" u="sng" dirty="0"/>
              <a:t>Calling a family member and letting them know what you’re trying to do</a:t>
            </a:r>
            <a:r>
              <a:rPr lang="en-US" dirty="0"/>
              <a:t>.</a:t>
            </a:r>
          </a:p>
          <a:p>
            <a:pPr marL="232882" indent="-232882">
              <a:defRPr/>
            </a:pPr>
            <a:r>
              <a:rPr lang="en-US" dirty="0"/>
              <a:t>Student: “Hi Uncle Bob.  I’m calling to let you know I’m looking for a marketing internship in Dallas this summer. Have you heard of anything?  Do you have any ideas? Would you pass along my resume or contact me if you hear of anything?”</a:t>
            </a:r>
            <a:br>
              <a:rPr lang="en-US" dirty="0"/>
            </a:br>
            <a:endParaRPr lang="en-US" dirty="0"/>
          </a:p>
          <a:p>
            <a:pPr marL="232930" indent="-232930">
              <a:buFontTx/>
              <a:buAutoNum type="arabicPeriod" startAt="3"/>
              <a:defRPr/>
            </a:pPr>
            <a:r>
              <a:rPr lang="en-US" b="1" u="sng" dirty="0"/>
              <a:t>Maybe it is two students visiting in class before the lecture starts</a:t>
            </a:r>
            <a:r>
              <a:rPr lang="en-US" dirty="0"/>
              <a:t>.</a:t>
            </a:r>
          </a:p>
          <a:p>
            <a:pPr>
              <a:defRPr/>
            </a:pPr>
            <a:r>
              <a:rPr lang="en-US" dirty="0"/>
              <a:t>Student 1 to student 2: “I’m really looking for a marketing internship this summer.  Do you know of any students who have done this?”</a:t>
            </a:r>
          </a:p>
          <a:p>
            <a:pPr marL="232882" indent="-232882">
              <a:defRPr/>
            </a:pPr>
            <a:endParaRPr lang="en-US" dirty="0"/>
          </a:p>
          <a:p>
            <a:pPr marL="232882" indent="-232882">
              <a:defRPr/>
            </a:pPr>
            <a:r>
              <a:rPr lang="en-US" dirty="0"/>
              <a:t>You never know who might have a job lead.  Talk to everyone- family, friends, professors, secretaries, janitors, anyone who will listen</a:t>
            </a:r>
            <a:r>
              <a:rPr lang="en-US" dirty="0" smtClean="0"/>
              <a:t>!</a:t>
            </a:r>
          </a:p>
          <a:p>
            <a:pPr marL="232882" indent="-232882">
              <a:defRPr/>
            </a:pPr>
            <a:endParaRPr lang="en-US" dirty="0" smtClean="0"/>
          </a:p>
          <a:p>
            <a:pPr marL="232882" indent="-232882">
              <a:defRPr/>
            </a:pPr>
            <a:r>
              <a:rPr lang="en-US" dirty="0" smtClean="0"/>
              <a:t>3 Bones of networking- wish bone, jaw bone,</a:t>
            </a:r>
            <a:r>
              <a:rPr lang="en-US" baseline="0" dirty="0" smtClean="0"/>
              <a:t> back bone.</a:t>
            </a:r>
            <a:endParaRPr lang="en-US" dirty="0"/>
          </a:p>
          <a:p>
            <a:pPr>
              <a:defRPr/>
            </a:pP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A93DAFF-F0E7-4138-B080-8EBC56A72C7B}" type="slidenum">
              <a:rPr lang="en-US" smtClean="0"/>
              <a:t>12</a:t>
            </a:fld>
            <a:endParaRPr lang="en-US"/>
          </a:p>
        </p:txBody>
      </p:sp>
    </p:spTree>
    <p:extLst>
      <p:ext uri="{BB962C8B-B14F-4D97-AF65-F5344CB8AC3E}">
        <p14:creationId xmlns:p14="http://schemas.microsoft.com/office/powerpoint/2010/main" val="1714331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altLang="en-US" dirty="0" smtClean="0"/>
              <a:t>We’ve talked about 2 types of internships, how to apply, developing a Top </a:t>
            </a:r>
            <a:r>
              <a:rPr lang="en-US" altLang="en-US" dirty="0" smtClean="0"/>
              <a:t>Employers</a:t>
            </a:r>
            <a:r>
              <a:rPr lang="en-US" altLang="en-US" baseline="0" dirty="0" smtClean="0"/>
              <a:t> List</a:t>
            </a:r>
            <a:r>
              <a:rPr lang="en-US" altLang="en-US" dirty="0" smtClean="0"/>
              <a:t> </a:t>
            </a:r>
            <a:r>
              <a:rPr lang="en-US" altLang="en-US" dirty="0" smtClean="0"/>
              <a:t>and networking ideas.  Here are other tips to improve your chances.  </a:t>
            </a:r>
          </a:p>
        </p:txBody>
      </p:sp>
      <p:sp>
        <p:nvSpPr>
          <p:cNvPr id="4" name="Slide Number Placeholder 3"/>
          <p:cNvSpPr>
            <a:spLocks noGrp="1"/>
          </p:cNvSpPr>
          <p:nvPr>
            <p:ph type="sldNum" sz="quarter" idx="10"/>
          </p:nvPr>
        </p:nvSpPr>
        <p:spPr/>
        <p:txBody>
          <a:bodyPr/>
          <a:lstStyle/>
          <a:p>
            <a:fld id="{5A93DAFF-F0E7-4138-B080-8EBC56A72C7B}" type="slidenum">
              <a:rPr lang="en-US" smtClean="0"/>
              <a:t>13</a:t>
            </a:fld>
            <a:endParaRPr lang="en-US"/>
          </a:p>
        </p:txBody>
      </p:sp>
    </p:spTree>
    <p:extLst>
      <p:ext uri="{BB962C8B-B14F-4D97-AF65-F5344CB8AC3E}">
        <p14:creationId xmlns:p14="http://schemas.microsoft.com/office/powerpoint/2010/main" val="4238670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smtClean="0"/>
              <a:t>Once you have an internship, here are some ideas to make the most of the experience.</a:t>
            </a:r>
          </a:p>
          <a:p>
            <a:endParaRPr lang="en-US" altLang="en-US" dirty="0"/>
          </a:p>
          <a:p>
            <a:r>
              <a:rPr lang="en-US" altLang="en-US" b="1" dirty="0" smtClean="0"/>
              <a:t>SUCCESS STORY</a:t>
            </a:r>
            <a:r>
              <a:rPr lang="en-US" altLang="en-US" dirty="0" smtClean="0"/>
              <a:t/>
            </a:r>
            <a:br>
              <a:rPr lang="en-US" altLang="en-US" dirty="0" smtClean="0"/>
            </a:br>
            <a:r>
              <a:rPr lang="en-US" altLang="en-US" dirty="0" smtClean="0"/>
              <a:t>Girl who had internship at a tourist store.  The internship was basically just a clerk.  All she was doing was working the cash register and checking people out.  She was bored out of her mind.</a:t>
            </a:r>
          </a:p>
          <a:p>
            <a:r>
              <a:rPr lang="en-US" altLang="en-US" dirty="0" smtClean="0"/>
              <a:t>She was fashion merchandising major.  She took initiative and proposed a sales per square foot analysis to her manager.  </a:t>
            </a:r>
            <a:br>
              <a:rPr lang="en-US" altLang="en-US" dirty="0" smtClean="0"/>
            </a:br>
            <a:endParaRPr lang="en-US" altLang="en-US" dirty="0" smtClean="0"/>
          </a:p>
          <a:p>
            <a:r>
              <a:rPr lang="en-US" altLang="en-US" dirty="0" smtClean="0"/>
              <a:t>She redesigned the floor layout and got rid of a shoe polish display (SPF = 0) and moved coolers to back because 80% of the customers bought drinks.  She projected sales if the store made these changes.  The manager was blown away. </a:t>
            </a:r>
          </a:p>
          <a:p>
            <a:r>
              <a:rPr lang="en-US" altLang="en-US" dirty="0" smtClean="0"/>
              <a:t>Now she has a project she can put on her resume and can probably get a glowing letter of recommendation from the store manager.</a:t>
            </a:r>
          </a:p>
          <a:p>
            <a:r>
              <a:rPr lang="en-US" altLang="en-US" dirty="0" smtClean="0"/>
              <a:t>Do something like this if you find yourself in a bad, boring internship situation.</a:t>
            </a: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A93DAFF-F0E7-4138-B080-8EBC56A72C7B}" type="slidenum">
              <a:rPr lang="en-US" smtClean="0"/>
              <a:t>14</a:t>
            </a:fld>
            <a:endParaRPr lang="en-US"/>
          </a:p>
        </p:txBody>
      </p:sp>
    </p:spTree>
    <p:extLst>
      <p:ext uri="{BB962C8B-B14F-4D97-AF65-F5344CB8AC3E}">
        <p14:creationId xmlns:p14="http://schemas.microsoft.com/office/powerpoint/2010/main" val="1666646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Partnering with Career Services doesn’t guarantee an internship; however, it will improve your chances.  Here are the ways to partner with us.</a:t>
            </a:r>
            <a:endParaRPr lang="en-US" altLang="en-US" dirty="0"/>
          </a:p>
          <a:p>
            <a:pPr eaLnBrk="1" hangingPunct="1"/>
            <a:endParaRPr lang="en-US" altLang="en-US" b="1" u="sng" dirty="0" smtClean="0"/>
          </a:p>
          <a:p>
            <a:pPr marL="174697" indent="-174697">
              <a:buFont typeface="Arial" charset="0"/>
              <a:buChar char="•"/>
            </a:pPr>
            <a:r>
              <a:rPr lang="en-US" altLang="en-US" b="1" u="sng" dirty="0" smtClean="0"/>
              <a:t>Put your resume together</a:t>
            </a:r>
          </a:p>
          <a:p>
            <a:pPr marL="174697" indent="-174697">
              <a:buFont typeface="Arial" charset="0"/>
              <a:buChar char="•"/>
            </a:pPr>
            <a:r>
              <a:rPr lang="en-US" altLang="en-US" b="1" u="sng" dirty="0" smtClean="0"/>
              <a:t>Upload </a:t>
            </a:r>
            <a:r>
              <a:rPr lang="en-US" altLang="en-US" b="1" u="sng" dirty="0"/>
              <a:t>your resume into the Career Services </a:t>
            </a:r>
            <a:r>
              <a:rPr lang="en-US" altLang="en-US" b="1" u="sng" dirty="0" smtClean="0"/>
              <a:t>database</a:t>
            </a:r>
          </a:p>
          <a:p>
            <a:pPr marL="174697" indent="-174697">
              <a:buFont typeface="Arial" charset="0"/>
              <a:buChar char="•"/>
            </a:pPr>
            <a:r>
              <a:rPr lang="en-US" altLang="en-US" b="1" u="sng" dirty="0" smtClean="0"/>
              <a:t>Polish </a:t>
            </a:r>
            <a:r>
              <a:rPr lang="en-US" altLang="en-US" b="1" u="sng" dirty="0"/>
              <a:t>your interviewing skills</a:t>
            </a:r>
          </a:p>
          <a:p>
            <a:pPr eaLnBrk="1" hangingPunct="1">
              <a:buFontTx/>
              <a:buChar char="•"/>
            </a:pPr>
            <a:endParaRPr lang="en-US" altLang="en-US" dirty="0" smtClean="0"/>
          </a:p>
          <a:p>
            <a:pPr eaLnBrk="1" hangingPunct="1">
              <a:buFontTx/>
              <a:buChar char="•"/>
            </a:pPr>
            <a:endParaRPr lang="en-US" altLang="en-US" dirty="0" smtClean="0"/>
          </a:p>
        </p:txBody>
      </p:sp>
      <p:sp>
        <p:nvSpPr>
          <p:cNvPr id="4" name="Slide Number Placeholder 3"/>
          <p:cNvSpPr>
            <a:spLocks noGrp="1"/>
          </p:cNvSpPr>
          <p:nvPr>
            <p:ph type="sldNum" sz="quarter" idx="10"/>
          </p:nvPr>
        </p:nvSpPr>
        <p:spPr/>
        <p:txBody>
          <a:bodyPr/>
          <a:lstStyle/>
          <a:p>
            <a:fld id="{5A93DAFF-F0E7-4138-B080-8EBC56A72C7B}" type="slidenum">
              <a:rPr lang="en-US" smtClean="0"/>
              <a:t>15</a:t>
            </a:fld>
            <a:endParaRPr lang="en-US"/>
          </a:p>
        </p:txBody>
      </p:sp>
    </p:spTree>
    <p:extLst>
      <p:ext uri="{BB962C8B-B14F-4D97-AF65-F5344CB8AC3E}">
        <p14:creationId xmlns:p14="http://schemas.microsoft.com/office/powerpoint/2010/main" val="860522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A quality resume is the first step to finding an internship.</a:t>
            </a:r>
          </a:p>
          <a:p>
            <a:pPr eaLnBrk="1" hangingPunct="1"/>
            <a:endParaRPr lang="en-US" altLang="en-US" dirty="0" smtClean="0"/>
          </a:p>
          <a:p>
            <a:pPr eaLnBrk="1" hangingPunct="1"/>
            <a:r>
              <a:rPr lang="en-US" altLang="en-US" dirty="0" smtClean="0"/>
              <a:t>It is worth it to spend some time putting together a good resume.  Go to one of our workshops to help you build your resume.  We offer in-person workshops </a:t>
            </a:r>
            <a:r>
              <a:rPr lang="en-US" altLang="en-US" dirty="0" smtClean="0"/>
              <a:t>and</a:t>
            </a:r>
            <a:r>
              <a:rPr lang="en-US" altLang="en-US" baseline="0" dirty="0" smtClean="0"/>
              <a:t> </a:t>
            </a:r>
            <a:r>
              <a:rPr lang="en-US" altLang="en-US" dirty="0" smtClean="0"/>
              <a:t>an </a:t>
            </a:r>
            <a:r>
              <a:rPr lang="en-US" altLang="en-US" dirty="0" smtClean="0"/>
              <a:t>online version.  Click the link in this PowerPoint slide for all the details.  </a:t>
            </a:r>
          </a:p>
          <a:p>
            <a:pPr eaLnBrk="1" hangingPunct="1"/>
            <a:endParaRPr lang="en-US" altLang="en-US" dirty="0" smtClean="0"/>
          </a:p>
          <a:p>
            <a:pPr eaLnBrk="1" hangingPunct="1"/>
            <a:r>
              <a:rPr lang="en-US" altLang="en-US" dirty="0" smtClean="0"/>
              <a:t>Our workshop is designed for students who have never put together a resume and those who need to polish a resume they have already put together.</a:t>
            </a:r>
          </a:p>
          <a:p>
            <a:pPr eaLnBrk="1" hangingPunct="1"/>
            <a:endParaRPr lang="en-US" altLang="en-US" dirty="0" smtClean="0"/>
          </a:p>
          <a:p>
            <a:pPr eaLnBrk="1" hangingPunct="1"/>
            <a:r>
              <a:rPr lang="en-US" altLang="en-US" dirty="0" smtClean="0"/>
              <a:t>Our office also offers resume critiquing times so we can work with you one-on-one</a:t>
            </a:r>
            <a:r>
              <a:rPr lang="en-US" altLang="en-US" dirty="0" smtClean="0"/>
              <a:t>. Students can walk in any time on Wednesday and a staff person will be available to review your resume with you. </a:t>
            </a:r>
            <a:endParaRPr lang="en-US" altLang="en-US" dirty="0" smtClean="0"/>
          </a:p>
          <a:p>
            <a:pPr eaLnBrk="1" hangingPunct="1"/>
            <a:endParaRPr lang="en-US" altLang="en-US" dirty="0" smtClean="0"/>
          </a:p>
          <a:p>
            <a:pPr eaLnBrk="1" hangingPunct="1"/>
            <a:r>
              <a:rPr lang="en-US" altLang="en-US" dirty="0" smtClean="0"/>
              <a:t>Use all the resources we offer to help you with your resume.  You can’t really get out of the starting blocks in your internship search until you have a high quality resume.  </a:t>
            </a:r>
          </a:p>
        </p:txBody>
      </p:sp>
      <p:sp>
        <p:nvSpPr>
          <p:cNvPr id="4" name="Slide Number Placeholder 3"/>
          <p:cNvSpPr>
            <a:spLocks noGrp="1"/>
          </p:cNvSpPr>
          <p:nvPr>
            <p:ph type="sldNum" sz="quarter" idx="10"/>
          </p:nvPr>
        </p:nvSpPr>
        <p:spPr/>
        <p:txBody>
          <a:bodyPr/>
          <a:lstStyle/>
          <a:p>
            <a:fld id="{5A93DAFF-F0E7-4138-B080-8EBC56A72C7B}" type="slidenum">
              <a:rPr lang="en-US" smtClean="0"/>
              <a:t>16</a:t>
            </a:fld>
            <a:endParaRPr lang="en-US"/>
          </a:p>
        </p:txBody>
      </p:sp>
    </p:spTree>
    <p:extLst>
      <p:ext uri="{BB962C8B-B14F-4D97-AF65-F5344CB8AC3E}">
        <p14:creationId xmlns:p14="http://schemas.microsoft.com/office/powerpoint/2010/main" val="2436448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Once you have a quality resume developed, upload it in our database.</a:t>
            </a:r>
          </a:p>
          <a:p>
            <a:pPr>
              <a:defRPr/>
            </a:pPr>
            <a:endParaRPr lang="en-US" dirty="0" smtClean="0"/>
          </a:p>
          <a:p>
            <a:pPr>
              <a:defRPr/>
            </a:pPr>
            <a:r>
              <a:rPr lang="en-US" dirty="0" smtClean="0"/>
              <a:t>You can login and upload it or bring your resume to our office in electronic format and anyone behind the counter can help you.  Our office is open M-F from 8-5 and we stay open until 7 on </a:t>
            </a:r>
            <a:r>
              <a:rPr lang="en-US" dirty="0" smtClean="0"/>
              <a:t>Mondays during the fall and spring.</a:t>
            </a:r>
            <a:endParaRPr lang="en-US" dirty="0" smtClean="0"/>
          </a:p>
          <a:p>
            <a:pPr>
              <a:defRPr/>
            </a:pPr>
            <a:endParaRPr lang="en-US" dirty="0" smtClean="0"/>
          </a:p>
          <a:p>
            <a:pPr>
              <a:defRPr/>
            </a:pPr>
            <a:r>
              <a:rPr lang="en-US" dirty="0" smtClean="0"/>
              <a:t>Here </a:t>
            </a:r>
            <a:r>
              <a:rPr lang="en-US" dirty="0" smtClean="0"/>
              <a:t>is why you should do it.</a:t>
            </a:r>
          </a:p>
          <a:p>
            <a:pPr>
              <a:defRPr/>
            </a:pPr>
            <a:endParaRPr lang="en-US" dirty="0" smtClean="0"/>
          </a:p>
          <a:p>
            <a:pPr marL="232882" indent="-232882">
              <a:buFontTx/>
              <a:buAutoNum type="arabicPeriod"/>
              <a:defRPr/>
            </a:pPr>
            <a:r>
              <a:rPr lang="en-US" dirty="0" smtClean="0"/>
              <a:t>Employers have access to your resume 24/7</a:t>
            </a:r>
          </a:p>
          <a:p>
            <a:pPr marL="232882" indent="-232882">
              <a:buFontTx/>
              <a:buAutoNum type="arabicPeriod"/>
              <a:defRPr/>
            </a:pPr>
            <a:r>
              <a:rPr lang="en-US" dirty="0" smtClean="0"/>
              <a:t>A </a:t>
            </a:r>
            <a:r>
              <a:rPr lang="en-US" dirty="0" smtClean="0"/>
              <a:t>resume </a:t>
            </a:r>
            <a:r>
              <a:rPr lang="en-US" dirty="0" smtClean="0"/>
              <a:t>in our database allows you to sign up for on-campus interviews you qualify for.</a:t>
            </a:r>
          </a:p>
          <a:p>
            <a:pPr marL="232882" indent="-232882">
              <a:buFontTx/>
              <a:buAutoNum type="arabicPeriod"/>
              <a:defRPr/>
            </a:pPr>
            <a:r>
              <a:rPr lang="en-US" dirty="0" smtClean="0"/>
              <a:t>You can use the database file to help you find a full-time position as you get closer to graduation.</a:t>
            </a:r>
          </a:p>
          <a:p>
            <a:pPr marL="232882" indent="-232882">
              <a:buFontTx/>
              <a:buAutoNum type="arabicPeriod"/>
              <a:defRPr/>
            </a:pPr>
            <a:r>
              <a:rPr lang="en-US" dirty="0" smtClean="0"/>
              <a:t>Your file stays active </a:t>
            </a:r>
            <a:r>
              <a:rPr lang="en-US" dirty="0" smtClean="0"/>
              <a:t>as long as you need it after </a:t>
            </a:r>
            <a:r>
              <a:rPr lang="en-US" dirty="0" smtClean="0"/>
              <a:t>graduation.</a:t>
            </a:r>
          </a:p>
          <a:p>
            <a:pPr marL="232882" indent="-232882">
              <a:defRPr/>
            </a:pPr>
            <a:endParaRPr lang="en-US" dirty="0" smtClean="0"/>
          </a:p>
          <a:p>
            <a:pPr marL="232882">
              <a:defRPr/>
            </a:pPr>
            <a:r>
              <a:rPr lang="en-US" dirty="0" smtClean="0"/>
              <a:t>Also, you’ll be in the information loop regarding Career Services events- career fairs, employer information sessions, job posting for your major, etc.</a:t>
            </a:r>
          </a:p>
          <a:p>
            <a:pPr marL="232882">
              <a:defRPr/>
            </a:pPr>
            <a:endParaRPr lang="en-US" dirty="0"/>
          </a:p>
        </p:txBody>
      </p:sp>
      <p:sp>
        <p:nvSpPr>
          <p:cNvPr id="4" name="Slide Number Placeholder 3"/>
          <p:cNvSpPr>
            <a:spLocks noGrp="1"/>
          </p:cNvSpPr>
          <p:nvPr>
            <p:ph type="sldNum" sz="quarter" idx="10"/>
          </p:nvPr>
        </p:nvSpPr>
        <p:spPr/>
        <p:txBody>
          <a:bodyPr/>
          <a:lstStyle/>
          <a:p>
            <a:fld id="{5A93DAFF-F0E7-4138-B080-8EBC56A72C7B}" type="slidenum">
              <a:rPr lang="en-US" smtClean="0"/>
              <a:t>17</a:t>
            </a:fld>
            <a:endParaRPr lang="en-US"/>
          </a:p>
        </p:txBody>
      </p:sp>
    </p:spTree>
    <p:extLst>
      <p:ext uri="{BB962C8B-B14F-4D97-AF65-F5344CB8AC3E}">
        <p14:creationId xmlns:p14="http://schemas.microsoft.com/office/powerpoint/2010/main" val="760475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Students interview for </a:t>
            </a:r>
            <a:r>
              <a:rPr lang="en-US" altLang="en-US" dirty="0" smtClean="0"/>
              <a:t>internship </a:t>
            </a:r>
            <a:r>
              <a:rPr lang="en-US" altLang="en-US" dirty="0" smtClean="0"/>
              <a:t>positions.</a:t>
            </a:r>
          </a:p>
          <a:p>
            <a:pPr eaLnBrk="1" hangingPunct="1"/>
            <a:endParaRPr lang="en-US" altLang="en-US" dirty="0" smtClean="0"/>
          </a:p>
          <a:p>
            <a:pPr eaLnBrk="1" hangingPunct="1"/>
            <a:r>
              <a:rPr lang="en-US" altLang="en-US" dirty="0" smtClean="0"/>
              <a:t>If you’re like me, you can improve your interview skills.  We offer an online interviewing workshop and a mock interview program.</a:t>
            </a:r>
          </a:p>
          <a:p>
            <a:pPr eaLnBrk="1" hangingPunct="1"/>
            <a:endParaRPr lang="en-US" altLang="en-US" dirty="0" smtClean="0"/>
          </a:p>
          <a:p>
            <a:pPr eaLnBrk="1" hangingPunct="1"/>
            <a:r>
              <a:rPr lang="en-US" altLang="en-US" b="1" dirty="0" smtClean="0"/>
              <a:t>Participating in the mock interview program is the best way to improve your interviewing skills.  </a:t>
            </a:r>
          </a:p>
          <a:p>
            <a:pPr eaLnBrk="1" hangingPunct="1"/>
            <a:r>
              <a:rPr lang="en-US" altLang="en-US" dirty="0" smtClean="0"/>
              <a:t>Every month our office invites actual employers to come in and help students practice interviewing.  These employers are professionals who know the right questions to ask and can provide constructive feedback to students.</a:t>
            </a:r>
          </a:p>
          <a:p>
            <a:pPr eaLnBrk="1" hangingPunct="1"/>
            <a:endParaRPr lang="en-US" altLang="en-US" dirty="0" smtClean="0"/>
          </a:p>
          <a:p>
            <a:pPr eaLnBrk="1" hangingPunct="1"/>
            <a:r>
              <a:rPr lang="en-US" altLang="en-US" dirty="0" smtClean="0"/>
              <a:t>Another big benefit is that the program allows you to make contacts with employers.  </a:t>
            </a:r>
            <a:r>
              <a:rPr lang="en-US" altLang="en-US" dirty="0" smtClean="0"/>
              <a:t>It is possible to mock interview </a:t>
            </a:r>
            <a:r>
              <a:rPr lang="en-US" altLang="en-US" dirty="0" smtClean="0"/>
              <a:t>with employers who have the potential to hire </a:t>
            </a:r>
            <a:r>
              <a:rPr lang="en-US" altLang="en-US" dirty="0" smtClean="0"/>
              <a:t>you </a:t>
            </a:r>
            <a:r>
              <a:rPr lang="en-US" altLang="en-US" dirty="0" smtClean="0"/>
              <a:t>at some point in the future.  When an employer and student really hit it off during a mock interview, there is the potential for that connection to lead to a internship or even a full-time job.      </a:t>
            </a:r>
          </a:p>
        </p:txBody>
      </p:sp>
      <p:sp>
        <p:nvSpPr>
          <p:cNvPr id="4" name="Slide Number Placeholder 3"/>
          <p:cNvSpPr>
            <a:spLocks noGrp="1"/>
          </p:cNvSpPr>
          <p:nvPr>
            <p:ph type="sldNum" sz="quarter" idx="10"/>
          </p:nvPr>
        </p:nvSpPr>
        <p:spPr/>
        <p:txBody>
          <a:bodyPr/>
          <a:lstStyle/>
          <a:p>
            <a:fld id="{5A93DAFF-F0E7-4138-B080-8EBC56A72C7B}" type="slidenum">
              <a:rPr lang="en-US" smtClean="0"/>
              <a:t>18</a:t>
            </a:fld>
            <a:endParaRPr lang="en-US"/>
          </a:p>
        </p:txBody>
      </p:sp>
    </p:spTree>
    <p:extLst>
      <p:ext uri="{BB962C8B-B14F-4D97-AF65-F5344CB8AC3E}">
        <p14:creationId xmlns:p14="http://schemas.microsoft.com/office/powerpoint/2010/main" val="4054338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If you find something on your own, that is great!!</a:t>
            </a:r>
          </a:p>
          <a:p>
            <a:endParaRPr lang="en-US" altLang="en-US" dirty="0" smtClean="0"/>
          </a:p>
          <a:p>
            <a:r>
              <a:rPr lang="en-US" altLang="en-US" dirty="0" smtClean="0"/>
              <a:t>Contact us ASAP if you’re interested in credit.  We can help you contact faculty and see if the position qualifies for credit.  Not all do; however, we’ll do everything we can to help you get it approved.</a:t>
            </a:r>
          </a:p>
          <a:p>
            <a:endParaRPr lang="en-US" altLang="en-US" dirty="0" smtClean="0"/>
          </a:p>
          <a:p>
            <a:r>
              <a:rPr lang="en-US" altLang="en-US" b="1" dirty="0" smtClean="0"/>
              <a:t>Many faculty won’t grant credit unless they are involved form the very beginning, so don’t wait to explore credit if you’re interested.</a:t>
            </a:r>
            <a:endParaRPr lang="en-US" b="1" dirty="0"/>
          </a:p>
        </p:txBody>
      </p:sp>
      <p:sp>
        <p:nvSpPr>
          <p:cNvPr id="4" name="Slide Number Placeholder 3"/>
          <p:cNvSpPr>
            <a:spLocks noGrp="1"/>
          </p:cNvSpPr>
          <p:nvPr>
            <p:ph type="sldNum" sz="quarter" idx="10"/>
          </p:nvPr>
        </p:nvSpPr>
        <p:spPr/>
        <p:txBody>
          <a:bodyPr/>
          <a:lstStyle/>
          <a:p>
            <a:fld id="{5A93DAFF-F0E7-4138-B080-8EBC56A72C7B}" type="slidenum">
              <a:rPr lang="en-US" smtClean="0"/>
              <a:t>19</a:t>
            </a:fld>
            <a:endParaRPr lang="en-US"/>
          </a:p>
        </p:txBody>
      </p:sp>
    </p:spTree>
    <p:extLst>
      <p:ext uri="{BB962C8B-B14F-4D97-AF65-F5344CB8AC3E}">
        <p14:creationId xmlns:p14="http://schemas.microsoft.com/office/powerpoint/2010/main" val="3458407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Internships bridge the gap between school and the work world.  An internship isn’t required to get a job, but </a:t>
            </a:r>
            <a:r>
              <a:rPr lang="en-US" altLang="en-US" dirty="0" smtClean="0"/>
              <a:t>they make the transition from school to work much easier.</a:t>
            </a:r>
            <a:endParaRPr lang="en-US" altLang="en-US" dirty="0" smtClean="0"/>
          </a:p>
          <a:p>
            <a:endParaRPr lang="en-US" altLang="en-US" dirty="0"/>
          </a:p>
          <a:p>
            <a:r>
              <a:rPr lang="en-US" altLang="en-US" dirty="0" smtClean="0"/>
              <a:t>The quote on the screen shows that employers really value some type of experience and internships are a good way to get it.</a:t>
            </a:r>
          </a:p>
          <a:p>
            <a:endParaRPr lang="en-US" altLang="en-US" dirty="0" smtClean="0"/>
          </a:p>
          <a:p>
            <a:r>
              <a:rPr lang="en-US" altLang="en-US" dirty="0" smtClean="0"/>
              <a:t>In this highly competitive job market, it is easier to break into the work world with some type of experience.  Internships can provide this experience.  </a:t>
            </a:r>
            <a:endParaRPr lang="en-US" dirty="0"/>
          </a:p>
        </p:txBody>
      </p:sp>
      <p:sp>
        <p:nvSpPr>
          <p:cNvPr id="4" name="Slide Number Placeholder 3"/>
          <p:cNvSpPr>
            <a:spLocks noGrp="1"/>
          </p:cNvSpPr>
          <p:nvPr>
            <p:ph type="sldNum" sz="quarter" idx="10"/>
          </p:nvPr>
        </p:nvSpPr>
        <p:spPr/>
        <p:txBody>
          <a:bodyPr/>
          <a:lstStyle/>
          <a:p>
            <a:fld id="{5A93DAFF-F0E7-4138-B080-8EBC56A72C7B}" type="slidenum">
              <a:rPr lang="en-US" smtClean="0"/>
              <a:t>2</a:t>
            </a:fld>
            <a:endParaRPr lang="en-US"/>
          </a:p>
        </p:txBody>
      </p:sp>
    </p:spTree>
    <p:extLst>
      <p:ext uri="{BB962C8B-B14F-4D97-AF65-F5344CB8AC3E}">
        <p14:creationId xmlns:p14="http://schemas.microsoft.com/office/powerpoint/2010/main" val="3841613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Once you find an internship, you’ll learn more information about the credit.  Requirements vary from department to department.  Your major professor will have an internship syllabus that outlines their specific requirements.</a:t>
            </a:r>
          </a:p>
          <a:p>
            <a:endParaRPr lang="en-US" altLang="en-US" dirty="0" smtClean="0"/>
          </a:p>
          <a:p>
            <a:r>
              <a:rPr lang="en-US" altLang="en-US" dirty="0" smtClean="0"/>
              <a:t>For now, make sure you understand:</a:t>
            </a:r>
          </a:p>
          <a:p>
            <a:pPr>
              <a:buFontTx/>
              <a:buChar char="•"/>
            </a:pPr>
            <a:r>
              <a:rPr lang="en-US" altLang="en-US" u="sng" dirty="0" smtClean="0"/>
              <a:t>Internships typically count as elective credit</a:t>
            </a:r>
            <a:r>
              <a:rPr lang="en-US" altLang="en-US" dirty="0" smtClean="0"/>
              <a:t>.  Make sure you can use the credit on your degree plan.</a:t>
            </a:r>
          </a:p>
          <a:p>
            <a:pPr>
              <a:buFontTx/>
              <a:buChar char="•"/>
            </a:pPr>
            <a:r>
              <a:rPr lang="en-US" altLang="en-US" u="sng" dirty="0" smtClean="0"/>
              <a:t> You pay for an internship class just like you pay for any other class.</a:t>
            </a:r>
          </a:p>
          <a:p>
            <a:pPr>
              <a:buFontTx/>
              <a:buChar char="•"/>
            </a:pPr>
            <a:r>
              <a:rPr lang="en-US" altLang="en-US" dirty="0" smtClean="0"/>
              <a:t> </a:t>
            </a:r>
            <a:r>
              <a:rPr lang="en-US" altLang="en-US" u="sng" dirty="0" smtClean="0"/>
              <a:t>There is an academic component to the class, even though you don’t have a set class time.</a:t>
            </a:r>
            <a:r>
              <a:rPr lang="en-US" altLang="en-US" dirty="0" smtClean="0"/>
              <a:t>  Typical academic assignments include: weekly journals, end-of-semester papers or presentations, employer evaluations, etc.  Assignments vary depending on your instructor.</a:t>
            </a:r>
          </a:p>
          <a:p>
            <a:pPr>
              <a:buFontTx/>
              <a:buChar char="•"/>
            </a:pPr>
            <a:endParaRPr lang="en-US" altLang="en-US" dirty="0" smtClean="0"/>
          </a:p>
          <a:p>
            <a:r>
              <a:rPr lang="en-US" altLang="en-US" b="1" dirty="0" smtClean="0"/>
              <a:t>Please note:  If you’re an international student (f-1 visa), you must receive academic credit to stay in good status. </a:t>
            </a:r>
            <a:endParaRPr lang="en-US" b="1" dirty="0"/>
          </a:p>
        </p:txBody>
      </p:sp>
      <p:sp>
        <p:nvSpPr>
          <p:cNvPr id="4" name="Slide Number Placeholder 3"/>
          <p:cNvSpPr>
            <a:spLocks noGrp="1"/>
          </p:cNvSpPr>
          <p:nvPr>
            <p:ph type="sldNum" sz="quarter" idx="10"/>
          </p:nvPr>
        </p:nvSpPr>
        <p:spPr/>
        <p:txBody>
          <a:bodyPr/>
          <a:lstStyle/>
          <a:p>
            <a:fld id="{5A93DAFF-F0E7-4138-B080-8EBC56A72C7B}" type="slidenum">
              <a:rPr lang="en-US" smtClean="0"/>
              <a:t>20</a:t>
            </a:fld>
            <a:endParaRPr lang="en-US"/>
          </a:p>
        </p:txBody>
      </p:sp>
    </p:spTree>
    <p:extLst>
      <p:ext uri="{BB962C8B-B14F-4D97-AF65-F5344CB8AC3E}">
        <p14:creationId xmlns:p14="http://schemas.microsoft.com/office/powerpoint/2010/main" val="433262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We have high expectations for students in our program.  We expect you to act in a professional manner whether you are searching for or working in an internship.</a:t>
            </a:r>
          </a:p>
          <a:p>
            <a:endParaRPr lang="en-US" altLang="en-US" dirty="0" smtClean="0"/>
          </a:p>
          <a:p>
            <a:r>
              <a:rPr lang="en-US" altLang="en-US" dirty="0" smtClean="0"/>
              <a:t>When you go through this workshop, we ask you to sign a statement of ethics.  If you are watching the online version of this workshop, print out the “Statement of Ethics” form (on the same web page as the video) and bring it with you when you meet with the Experiential Education Coordinator.  </a:t>
            </a:r>
          </a:p>
          <a:p>
            <a:endParaRPr lang="en-US" altLang="en-US" dirty="0" smtClean="0"/>
          </a:p>
          <a:p>
            <a:endParaRPr lang="en-US" altLang="en-US" dirty="0" smtClean="0"/>
          </a:p>
          <a:p>
            <a:r>
              <a:rPr lang="en-US" altLang="en-US" dirty="0" smtClean="0"/>
              <a:t>We want you to represent WTAMU well.</a:t>
            </a:r>
          </a:p>
          <a:p>
            <a:endParaRPr lang="en-US" altLang="en-US" dirty="0" smtClean="0"/>
          </a:p>
        </p:txBody>
      </p:sp>
      <p:sp>
        <p:nvSpPr>
          <p:cNvPr id="4" name="Slide Number Placeholder 3"/>
          <p:cNvSpPr>
            <a:spLocks noGrp="1"/>
          </p:cNvSpPr>
          <p:nvPr>
            <p:ph type="sldNum" sz="quarter" idx="10"/>
          </p:nvPr>
        </p:nvSpPr>
        <p:spPr/>
        <p:txBody>
          <a:bodyPr/>
          <a:lstStyle/>
          <a:p>
            <a:fld id="{5A93DAFF-F0E7-4138-B080-8EBC56A72C7B}" type="slidenum">
              <a:rPr lang="en-US" smtClean="0"/>
              <a:t>21</a:t>
            </a:fld>
            <a:endParaRPr lang="en-US"/>
          </a:p>
        </p:txBody>
      </p:sp>
    </p:spTree>
    <p:extLst>
      <p:ext uri="{BB962C8B-B14F-4D97-AF65-F5344CB8AC3E}">
        <p14:creationId xmlns:p14="http://schemas.microsoft.com/office/powerpoint/2010/main" val="3485984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Lastly, the top 3 </a:t>
            </a:r>
            <a:r>
              <a:rPr lang="en-US" altLang="en-US" dirty="0" smtClean="0"/>
              <a:t>bullet points </a:t>
            </a:r>
            <a:r>
              <a:rPr lang="en-US" altLang="en-US" dirty="0" smtClean="0"/>
              <a:t>on this slide is your action plan for involvement.  Doing these things are the first steps to  finding an internship.</a:t>
            </a:r>
          </a:p>
          <a:p>
            <a:endParaRPr lang="en-US" altLang="en-US" dirty="0" smtClean="0"/>
          </a:p>
          <a:p>
            <a:r>
              <a:rPr lang="en-US" altLang="en-US" dirty="0" smtClean="0"/>
              <a:t>The bottom 4 are proactive job search ideas.  I don’t really expect you to do all of these, but maybe one or two stood out.  The more proactive you become, the better your chance of finding an internship. </a:t>
            </a:r>
          </a:p>
        </p:txBody>
      </p:sp>
      <p:sp>
        <p:nvSpPr>
          <p:cNvPr id="4" name="Slide Number Placeholder 3"/>
          <p:cNvSpPr>
            <a:spLocks noGrp="1"/>
          </p:cNvSpPr>
          <p:nvPr>
            <p:ph type="sldNum" sz="quarter" idx="10"/>
          </p:nvPr>
        </p:nvSpPr>
        <p:spPr/>
        <p:txBody>
          <a:bodyPr/>
          <a:lstStyle/>
          <a:p>
            <a:fld id="{5A93DAFF-F0E7-4138-B080-8EBC56A72C7B}" type="slidenum">
              <a:rPr lang="en-US" smtClean="0"/>
              <a:t>22</a:t>
            </a:fld>
            <a:endParaRPr lang="en-US"/>
          </a:p>
        </p:txBody>
      </p:sp>
    </p:spTree>
    <p:extLst>
      <p:ext uri="{BB962C8B-B14F-4D97-AF65-F5344CB8AC3E}">
        <p14:creationId xmlns:p14="http://schemas.microsoft.com/office/powerpoint/2010/main" val="3334983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We want to help you </a:t>
            </a:r>
            <a:r>
              <a:rPr lang="en-US" altLang="en-US" dirty="0" smtClean="0"/>
              <a:t>in your internship search.  </a:t>
            </a:r>
            <a:r>
              <a:rPr lang="en-US" altLang="en-US" dirty="0" smtClean="0"/>
              <a:t>Some students simply look at </a:t>
            </a:r>
            <a:r>
              <a:rPr lang="en-US" altLang="en-US" dirty="0" smtClean="0"/>
              <a:t>Handshake </a:t>
            </a:r>
            <a:r>
              <a:rPr lang="en-US" altLang="en-US" dirty="0" smtClean="0"/>
              <a:t>, while others want to meet every week to go over their job search.  Either approach (or some where in between) is great with us.</a:t>
            </a:r>
          </a:p>
          <a:p>
            <a:endParaRPr lang="en-US" altLang="en-US" dirty="0" smtClean="0"/>
          </a:p>
          <a:p>
            <a:r>
              <a:rPr lang="en-US" altLang="en-US" dirty="0" smtClean="0"/>
              <a:t>Our office is busy so make an appointment in Handshake and we’re </a:t>
            </a:r>
            <a:r>
              <a:rPr lang="en-US" altLang="en-US" dirty="0" smtClean="0"/>
              <a:t>happy to meet with you as much as you want.</a:t>
            </a:r>
          </a:p>
          <a:p>
            <a:endParaRPr lang="en-US" altLang="en-US" i="1" smtClean="0"/>
          </a:p>
          <a:p>
            <a:r>
              <a:rPr lang="en-US" altLang="en-US" i="1" smtClean="0"/>
              <a:t>Answer </a:t>
            </a:r>
            <a:r>
              <a:rPr lang="en-US" altLang="en-US" i="1" dirty="0" smtClean="0"/>
              <a:t>any questions.</a:t>
            </a:r>
          </a:p>
          <a:p>
            <a:endParaRPr lang="en-US" altLang="en-US" dirty="0" smtClean="0"/>
          </a:p>
          <a:p>
            <a:r>
              <a:rPr lang="en-US" altLang="en-US" dirty="0" smtClean="0"/>
              <a:t>We’re looking forward to working with you</a:t>
            </a:r>
          </a:p>
        </p:txBody>
      </p:sp>
      <p:sp>
        <p:nvSpPr>
          <p:cNvPr id="4" name="Slide Number Placeholder 3"/>
          <p:cNvSpPr>
            <a:spLocks noGrp="1"/>
          </p:cNvSpPr>
          <p:nvPr>
            <p:ph type="sldNum" sz="quarter" idx="10"/>
          </p:nvPr>
        </p:nvSpPr>
        <p:spPr/>
        <p:txBody>
          <a:bodyPr/>
          <a:lstStyle/>
          <a:p>
            <a:fld id="{5A93DAFF-F0E7-4138-B080-8EBC56A72C7B}" type="slidenum">
              <a:rPr lang="en-US" smtClean="0"/>
              <a:t>23</a:t>
            </a:fld>
            <a:endParaRPr lang="en-US"/>
          </a:p>
        </p:txBody>
      </p:sp>
    </p:spTree>
    <p:extLst>
      <p:ext uri="{BB962C8B-B14F-4D97-AF65-F5344CB8AC3E}">
        <p14:creationId xmlns:p14="http://schemas.microsoft.com/office/powerpoint/2010/main" val="2413528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93DAFF-F0E7-4138-B080-8EBC56A72C7B}" type="slidenum">
              <a:rPr lang="en-US" smtClean="0"/>
              <a:t>24</a:t>
            </a:fld>
            <a:endParaRPr lang="en-US"/>
          </a:p>
        </p:txBody>
      </p:sp>
    </p:spTree>
    <p:extLst>
      <p:ext uri="{BB962C8B-B14F-4D97-AF65-F5344CB8AC3E}">
        <p14:creationId xmlns:p14="http://schemas.microsoft.com/office/powerpoint/2010/main" val="108039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You probably already know a lot of the benefits of internships or you wouldn’t be here.  However, let me remind you of some of the benefits </a:t>
            </a:r>
            <a:r>
              <a:rPr lang="en-US" altLang="en-US" dirty="0" smtClean="0"/>
              <a:t>and </a:t>
            </a:r>
            <a:r>
              <a:rPr lang="en-US" altLang="en-US" dirty="0" smtClean="0"/>
              <a:t>why you are so smart for pursuing </a:t>
            </a:r>
            <a:r>
              <a:rPr lang="en-US" altLang="en-US" dirty="0" smtClean="0"/>
              <a:t>an internship.  </a:t>
            </a:r>
            <a:endParaRPr lang="en-US" altLang="en-US" dirty="0" smtClean="0"/>
          </a:p>
          <a:p>
            <a:endParaRPr lang="en-US" altLang="en-US" dirty="0" smtClean="0"/>
          </a:p>
          <a:p>
            <a:pPr>
              <a:buFontTx/>
              <a:buChar char="•"/>
            </a:pPr>
            <a:r>
              <a:rPr lang="en-US" altLang="en-US" dirty="0" smtClean="0"/>
              <a:t> More likely to land job in industry of choice</a:t>
            </a:r>
          </a:p>
          <a:p>
            <a:pPr>
              <a:buFontTx/>
              <a:buChar char="•"/>
            </a:pPr>
            <a:r>
              <a:rPr lang="en-US" altLang="en-US" dirty="0" smtClean="0"/>
              <a:t> More job offers at graduation</a:t>
            </a:r>
          </a:p>
          <a:p>
            <a:pPr>
              <a:buFontTx/>
              <a:buChar char="•"/>
            </a:pPr>
            <a:r>
              <a:rPr lang="en-US" altLang="en-US" dirty="0" smtClean="0"/>
              <a:t> Higher starting salary</a:t>
            </a:r>
          </a:p>
          <a:p>
            <a:pPr>
              <a:buFontTx/>
              <a:buChar char="•"/>
            </a:pPr>
            <a:r>
              <a:rPr lang="en-US" altLang="en-US" dirty="0" smtClean="0"/>
              <a:t> Greater satisfaction on first job</a:t>
            </a:r>
          </a:p>
          <a:p>
            <a:pPr>
              <a:buFontTx/>
              <a:buChar char="•"/>
            </a:pPr>
            <a:r>
              <a:rPr lang="en-US" altLang="en-US" dirty="0" smtClean="0"/>
              <a:t> Advantage in getting into grad school</a:t>
            </a:r>
          </a:p>
          <a:p>
            <a:pPr>
              <a:buFontTx/>
              <a:buChar char="•"/>
            </a:pPr>
            <a:r>
              <a:rPr lang="en-US" altLang="en-US" dirty="0" smtClean="0"/>
              <a:t> Improve knowledge of industry, functions, job titles, career paths</a:t>
            </a:r>
          </a:p>
          <a:p>
            <a:pPr>
              <a:buFontTx/>
              <a:buChar char="•"/>
            </a:pPr>
            <a:r>
              <a:rPr lang="en-US" altLang="en-US" dirty="0" smtClean="0"/>
              <a:t> Career confirmation</a:t>
            </a:r>
          </a:p>
          <a:p>
            <a:pPr>
              <a:buFontTx/>
              <a:buChar char="•"/>
            </a:pPr>
            <a:r>
              <a:rPr lang="en-US" altLang="en-US" dirty="0" smtClean="0"/>
              <a:t> Gain resume material</a:t>
            </a:r>
          </a:p>
          <a:p>
            <a:pPr>
              <a:buFontTx/>
              <a:buChar char="•"/>
            </a:pPr>
            <a:r>
              <a:rPr lang="en-US" altLang="en-US" dirty="0" smtClean="0"/>
              <a:t> Gain a job reference and hopefully, a letter of recommendation</a:t>
            </a:r>
          </a:p>
          <a:p>
            <a:pPr>
              <a:buFontTx/>
              <a:buChar char="•"/>
            </a:pPr>
            <a:r>
              <a:rPr lang="en-US" altLang="en-US" dirty="0" smtClean="0"/>
              <a:t> Have solid lead with at least one employer</a:t>
            </a:r>
          </a:p>
          <a:p>
            <a:pPr>
              <a:buFontTx/>
              <a:buChar char="•"/>
            </a:pPr>
            <a:r>
              <a:rPr lang="en-US" altLang="en-US" dirty="0" smtClean="0"/>
              <a:t> Other contacts</a:t>
            </a:r>
          </a:p>
          <a:p>
            <a:pPr>
              <a:buFontTx/>
              <a:buChar char="•"/>
            </a:pPr>
            <a:r>
              <a:rPr lang="en-US" altLang="en-US" dirty="0" smtClean="0"/>
              <a:t> College credit (maybe)</a:t>
            </a:r>
          </a:p>
          <a:p>
            <a:pPr>
              <a:buFontTx/>
              <a:buChar char="•"/>
            </a:pPr>
            <a:r>
              <a:rPr lang="en-US" altLang="en-US" dirty="0" smtClean="0"/>
              <a:t> $$$$ (maybe)</a:t>
            </a:r>
          </a:p>
        </p:txBody>
      </p:sp>
      <p:sp>
        <p:nvSpPr>
          <p:cNvPr id="4" name="Slide Number Placeholder 3"/>
          <p:cNvSpPr>
            <a:spLocks noGrp="1"/>
          </p:cNvSpPr>
          <p:nvPr>
            <p:ph type="sldNum" sz="quarter" idx="10"/>
          </p:nvPr>
        </p:nvSpPr>
        <p:spPr/>
        <p:txBody>
          <a:bodyPr/>
          <a:lstStyle/>
          <a:p>
            <a:fld id="{5A93DAFF-F0E7-4138-B080-8EBC56A72C7B}" type="slidenum">
              <a:rPr lang="en-US" smtClean="0"/>
              <a:t>3</a:t>
            </a:fld>
            <a:endParaRPr lang="en-US"/>
          </a:p>
        </p:txBody>
      </p:sp>
    </p:spTree>
    <p:extLst>
      <p:ext uri="{BB962C8B-B14F-4D97-AF65-F5344CB8AC3E}">
        <p14:creationId xmlns:p14="http://schemas.microsoft.com/office/powerpoint/2010/main" val="2124792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altLang="en-US" dirty="0" smtClean="0"/>
              <a:t>Before I show you the entire slide, let me ask you, what are your internship goals?  </a:t>
            </a:r>
          </a:p>
          <a:p>
            <a:pPr defTabSz="931717">
              <a:defRPr/>
            </a:pPr>
            <a:endParaRPr lang="en-US" altLang="en-US" dirty="0"/>
          </a:p>
          <a:p>
            <a:pPr defTabSz="931717">
              <a:defRPr/>
            </a:pPr>
            <a:r>
              <a:rPr lang="en-US" altLang="en-US" dirty="0" smtClean="0"/>
              <a:t>Here are some commons goals students have for internships.  </a:t>
            </a:r>
          </a:p>
          <a:p>
            <a:pPr defTabSz="931717">
              <a:defRPr/>
            </a:pPr>
            <a:endParaRPr lang="en-US" altLang="en-US" dirty="0"/>
          </a:p>
          <a:p>
            <a:pPr defTabSz="931717">
              <a:defRPr/>
            </a:pPr>
            <a:r>
              <a:rPr lang="en-US" altLang="en-US" dirty="0" smtClean="0"/>
              <a:t>The more specific you can be about the type of internship you want and what you want to get out of the experience, the easier it is to find openings.</a:t>
            </a:r>
          </a:p>
          <a:p>
            <a:pPr defTabSz="931717">
              <a:defRPr/>
            </a:pPr>
            <a:endParaRPr lang="en-US" altLang="en-US" dirty="0"/>
          </a:p>
          <a:p>
            <a:pPr defTabSz="931717">
              <a:defRPr/>
            </a:pPr>
            <a:r>
              <a:rPr lang="en-US" altLang="en-US" dirty="0" smtClean="0"/>
              <a:t>If you haven’t put a lot of thought into what you want to get out of an internship, let me encourage you to do that.     </a:t>
            </a:r>
          </a:p>
          <a:p>
            <a:pPr defTabSz="931717">
              <a:defRPr/>
            </a:pPr>
            <a:endParaRPr lang="en-US" altLang="en-US" dirty="0" smtClean="0"/>
          </a:p>
          <a:p>
            <a:pPr>
              <a:defRPr/>
            </a:pPr>
            <a:r>
              <a:rPr lang="en-US" b="1" dirty="0"/>
              <a:t>HELP FOR DETERMINING A SPECIFIC GOAL</a:t>
            </a:r>
            <a:r>
              <a:rPr lang="en-US" dirty="0"/>
              <a:t/>
            </a:r>
            <a:br>
              <a:rPr lang="en-US" dirty="0"/>
            </a:br>
            <a:r>
              <a:rPr lang="en-US" dirty="0"/>
              <a:t>Sometimes students have so many career options it is hard to make a decision.  They need help career focus.  This is especially true for those majors which qualify for a wide variety of careers- marketing, management, general business, mass communications, general studies, biology, etc. </a:t>
            </a:r>
          </a:p>
          <a:p>
            <a:pPr>
              <a:defRPr/>
            </a:pPr>
            <a:endParaRPr lang="en-US" dirty="0"/>
          </a:p>
          <a:p>
            <a:pPr>
              <a:defRPr/>
            </a:pPr>
            <a:r>
              <a:rPr lang="en-US" dirty="0"/>
              <a:t>If you really don’t know what you want to do with your major, taking steps to clarify your career focus makes finding a job or internship so much easier.  You’ll be amazed how opportunities stand out once you narrow the focus.  You don’t have to figure everything out, but the more clear and detailed your career vision, the greater your chances of finding a good internship. </a:t>
            </a:r>
          </a:p>
          <a:p>
            <a:pPr>
              <a:defRPr/>
            </a:pPr>
            <a:endParaRPr lang="en-US" dirty="0"/>
          </a:p>
          <a:p>
            <a:pPr>
              <a:defRPr/>
            </a:pPr>
            <a:r>
              <a:rPr lang="en-US" u="sng" dirty="0"/>
              <a:t>Career Counseling can help students decide which career is best matched with their personalities, skills, and interests.</a:t>
            </a:r>
          </a:p>
          <a:p>
            <a:pPr>
              <a:defRPr/>
            </a:pPr>
            <a:endParaRPr lang="en-US" dirty="0"/>
          </a:p>
          <a:p>
            <a:pPr>
              <a:defRPr/>
            </a:pPr>
            <a:r>
              <a:rPr lang="en-US" dirty="0"/>
              <a:t>Most students need some type of help determining career direction.  You can set an appointment with one of our career counselors by calling for an appointment.  There is no charge for this service.</a:t>
            </a:r>
          </a:p>
          <a:p>
            <a:pPr>
              <a:defRPr/>
            </a:pPr>
            <a:endParaRPr lang="en-US" dirty="0"/>
          </a:p>
          <a:p>
            <a:pPr defTabSz="931717">
              <a:defRPr/>
            </a:pPr>
            <a:endParaRPr lang="en-US" altLang="en-US" dirty="0" smtClean="0"/>
          </a:p>
        </p:txBody>
      </p:sp>
      <p:sp>
        <p:nvSpPr>
          <p:cNvPr id="4" name="Slide Number Placeholder 3"/>
          <p:cNvSpPr>
            <a:spLocks noGrp="1"/>
          </p:cNvSpPr>
          <p:nvPr>
            <p:ph type="sldNum" sz="quarter" idx="10"/>
          </p:nvPr>
        </p:nvSpPr>
        <p:spPr>
          <a:xfrm>
            <a:off x="6698826" y="8909049"/>
            <a:ext cx="309951" cy="385737"/>
          </a:xfrm>
        </p:spPr>
        <p:txBody>
          <a:bodyPr/>
          <a:lstStyle/>
          <a:p>
            <a:fld id="{5A93DAFF-F0E7-4138-B080-8EBC56A72C7B}" type="slidenum">
              <a:rPr lang="en-US" smtClean="0"/>
              <a:t>4</a:t>
            </a:fld>
            <a:endParaRPr lang="en-US" dirty="0"/>
          </a:p>
        </p:txBody>
      </p:sp>
    </p:spTree>
    <p:extLst>
      <p:ext uri="{BB962C8B-B14F-4D97-AF65-F5344CB8AC3E}">
        <p14:creationId xmlns:p14="http://schemas.microsoft.com/office/powerpoint/2010/main" val="2474902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altLang="en-US" dirty="0" smtClean="0"/>
              <a:t>WT is a </a:t>
            </a:r>
            <a:r>
              <a:rPr lang="en-US" altLang="en-US" dirty="0" smtClean="0"/>
              <a:t>Strengths </a:t>
            </a:r>
            <a:r>
              <a:rPr lang="en-US" altLang="en-US" dirty="0" smtClean="0"/>
              <a:t>campus.  We are interested in helping students understand their strengths.  People are more successful when they work in their strengths.  </a:t>
            </a:r>
          </a:p>
          <a:p>
            <a:pPr defTabSz="931717">
              <a:defRPr/>
            </a:pPr>
            <a:endParaRPr lang="en-US" altLang="en-US" dirty="0"/>
          </a:p>
          <a:p>
            <a:pPr>
              <a:defRPr/>
            </a:pPr>
            <a:r>
              <a:rPr lang="en-US" dirty="0" smtClean="0"/>
              <a:t>“You can become </a:t>
            </a:r>
            <a:r>
              <a:rPr lang="en-US" dirty="0"/>
              <a:t>mediocre when </a:t>
            </a:r>
            <a:r>
              <a:rPr lang="en-US" dirty="0" smtClean="0"/>
              <a:t>you focus </a:t>
            </a:r>
            <a:r>
              <a:rPr lang="en-US" dirty="0"/>
              <a:t>on weakness, but focusing on strengths </a:t>
            </a:r>
            <a:r>
              <a:rPr lang="en-US" dirty="0" smtClean="0"/>
              <a:t>can </a:t>
            </a:r>
            <a:r>
              <a:rPr lang="en-US" dirty="0"/>
              <a:t>take </a:t>
            </a:r>
            <a:r>
              <a:rPr lang="en-US" dirty="0" smtClean="0"/>
              <a:t>you to excellence.”</a:t>
            </a:r>
          </a:p>
          <a:p>
            <a:pPr>
              <a:defRPr/>
            </a:pPr>
            <a:endParaRPr lang="en-US" altLang="en-US" dirty="0"/>
          </a:p>
          <a:p>
            <a:pPr>
              <a:defRPr/>
            </a:pPr>
            <a:r>
              <a:rPr lang="en-US" altLang="en-US" dirty="0" smtClean="0"/>
              <a:t>So how does this fit into internships?  </a:t>
            </a:r>
            <a:br>
              <a:rPr lang="en-US" altLang="en-US" dirty="0" smtClean="0"/>
            </a:br>
            <a:r>
              <a:rPr lang="en-US" altLang="en-US" dirty="0" smtClean="0"/>
              <a:t/>
            </a:r>
            <a:br>
              <a:rPr lang="en-US" altLang="en-US" dirty="0" smtClean="0"/>
            </a:br>
            <a:r>
              <a:rPr lang="en-US" altLang="en-US" u="sng" dirty="0" smtClean="0"/>
              <a:t>1.  Knowing your strengths can help you find an opportunity that fits.</a:t>
            </a:r>
            <a:r>
              <a:rPr lang="en-US" altLang="en-US" dirty="0" smtClean="0"/>
              <a:t>  </a:t>
            </a:r>
            <a:br>
              <a:rPr lang="en-US" altLang="en-US" dirty="0" smtClean="0"/>
            </a:br>
            <a:r>
              <a:rPr lang="en-US" altLang="en-US" dirty="0" smtClean="0"/>
              <a:t>Find an internship that plays to your strengths.  When you analyze the job description or learn about the opportunity, pay attention to how well it aligns with your strengths.  The more closely it matches with your strength areas, the better chance of you succeeding and enjoying the work.  </a:t>
            </a:r>
          </a:p>
          <a:p>
            <a:pPr>
              <a:defRPr/>
            </a:pPr>
            <a:endParaRPr lang="en-US" altLang="en-US" dirty="0"/>
          </a:p>
          <a:p>
            <a:pPr>
              <a:defRPr/>
            </a:pPr>
            <a:r>
              <a:rPr lang="en-US" altLang="en-US" u="sng" dirty="0" smtClean="0"/>
              <a:t>2.  Knowing your strengths helps interview better.</a:t>
            </a:r>
          </a:p>
          <a:p>
            <a:pPr>
              <a:defRPr/>
            </a:pPr>
            <a:r>
              <a:rPr lang="en-US" altLang="en-US" dirty="0" smtClean="0"/>
              <a:t>Knowing your strength areas helps you explain how you can bring value to an employer.  Talking about your strengths (and providing specific examples)  in an interview helps an employer see how you can fit into their organization.  </a:t>
            </a:r>
          </a:p>
          <a:p>
            <a:pPr>
              <a:defRPr/>
            </a:pPr>
            <a:endParaRPr lang="en-US" altLang="en-US" dirty="0"/>
          </a:p>
          <a:p>
            <a:pPr>
              <a:defRPr/>
            </a:pPr>
            <a:r>
              <a:rPr lang="en-US" altLang="en-US" dirty="0" smtClean="0"/>
              <a:t>If you are interested in exploring your strengths more, check out the links on this page.  Also, if you are very interested and want to take the </a:t>
            </a:r>
            <a:r>
              <a:rPr lang="en-US" altLang="en-US" dirty="0" err="1" smtClean="0"/>
              <a:t>StrengthsQuest</a:t>
            </a:r>
            <a:r>
              <a:rPr lang="en-US" altLang="en-US" dirty="0" smtClean="0"/>
              <a:t> assessment, let us know and we can help you get a code.</a:t>
            </a:r>
          </a:p>
        </p:txBody>
      </p:sp>
      <p:sp>
        <p:nvSpPr>
          <p:cNvPr id="4" name="Slide Number Placeholder 3"/>
          <p:cNvSpPr>
            <a:spLocks noGrp="1"/>
          </p:cNvSpPr>
          <p:nvPr>
            <p:ph type="sldNum" sz="quarter" idx="10"/>
          </p:nvPr>
        </p:nvSpPr>
        <p:spPr/>
        <p:txBody>
          <a:bodyPr/>
          <a:lstStyle/>
          <a:p>
            <a:fld id="{5A93DAFF-F0E7-4138-B080-8EBC56A72C7B}" type="slidenum">
              <a:rPr lang="en-US" smtClean="0"/>
              <a:t>5</a:t>
            </a:fld>
            <a:endParaRPr lang="en-US"/>
          </a:p>
        </p:txBody>
      </p:sp>
    </p:spTree>
    <p:extLst>
      <p:ext uri="{BB962C8B-B14F-4D97-AF65-F5344CB8AC3E}">
        <p14:creationId xmlns:p14="http://schemas.microsoft.com/office/powerpoint/2010/main" val="270460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Internships are basically a way for employers to “try before they buy” and save money in the long run.  They can find out if an intern really fits with their organization, what their work ethic is like, how quickly they catch on to things, etc.  They can learn these things before they are paying the person a full-time wage with benefits!!</a:t>
            </a:r>
          </a:p>
          <a:p>
            <a:pPr eaLnBrk="1" hangingPunct="1">
              <a:spcBef>
                <a:spcPct val="0"/>
              </a:spcBef>
            </a:pPr>
            <a:endParaRPr lang="en-US" altLang="en-US" dirty="0"/>
          </a:p>
          <a:p>
            <a:pPr>
              <a:spcBef>
                <a:spcPct val="0"/>
              </a:spcBef>
            </a:pPr>
            <a:r>
              <a:rPr lang="en-US" altLang="en-US" dirty="0"/>
              <a:t>Ideally, most employers want to find an intern who becomes a full-time employee after graduation.  While there are no guarantees of this happening, this is the hope for most employers.</a:t>
            </a:r>
          </a:p>
          <a:p>
            <a:pPr eaLnBrk="1" hangingPunct="1">
              <a:spcBef>
                <a:spcPct val="0"/>
              </a:spcBef>
            </a:pPr>
            <a:endParaRPr lang="en-US" altLang="en-US" dirty="0" smtClean="0"/>
          </a:p>
          <a:p>
            <a:pPr eaLnBrk="1" hangingPunct="1">
              <a:spcBef>
                <a:spcPct val="0"/>
              </a:spcBef>
            </a:pPr>
            <a:r>
              <a:rPr lang="en-US" altLang="en-US" dirty="0" smtClean="0"/>
              <a:t>As an intern, this is good information to know.  This means, if you really like this employer and want to work their full-time, knock their socks off!  They are evaluating you for full-time potential during the internship, even if it isn’t obvious to you.</a:t>
            </a:r>
          </a:p>
          <a:p>
            <a:pPr eaLnBrk="1" hangingPunct="1">
              <a:spcBef>
                <a:spcPct val="0"/>
              </a:spcBef>
            </a:pPr>
            <a:endParaRPr lang="en-US" altLang="en-US" dirty="0" smtClean="0"/>
          </a:p>
          <a:p>
            <a:pPr eaLnBrk="1" hangingPunct="1">
              <a:spcBef>
                <a:spcPct val="0"/>
              </a:spcBef>
            </a:pPr>
            <a:endParaRPr lang="en-US" altLang="en-US" dirty="0" smtClean="0"/>
          </a:p>
        </p:txBody>
      </p:sp>
      <p:sp>
        <p:nvSpPr>
          <p:cNvPr id="4" name="Slide Number Placeholder 3"/>
          <p:cNvSpPr>
            <a:spLocks noGrp="1"/>
          </p:cNvSpPr>
          <p:nvPr>
            <p:ph type="sldNum" sz="quarter" idx="10"/>
          </p:nvPr>
        </p:nvSpPr>
        <p:spPr/>
        <p:txBody>
          <a:bodyPr/>
          <a:lstStyle/>
          <a:p>
            <a:fld id="{5A93DAFF-F0E7-4138-B080-8EBC56A72C7B}" type="slidenum">
              <a:rPr lang="en-US" smtClean="0"/>
              <a:t>6</a:t>
            </a:fld>
            <a:endParaRPr lang="en-US"/>
          </a:p>
        </p:txBody>
      </p:sp>
    </p:spTree>
    <p:extLst>
      <p:ext uri="{BB962C8B-B14F-4D97-AF65-F5344CB8AC3E}">
        <p14:creationId xmlns:p14="http://schemas.microsoft.com/office/powerpoint/2010/main" val="110212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There are two types of internships—competitive and less competitive.</a:t>
            </a:r>
          </a:p>
          <a:p>
            <a:pPr eaLnBrk="1" hangingPunct="1">
              <a:spcBef>
                <a:spcPct val="0"/>
              </a:spcBef>
            </a:pPr>
            <a:endParaRPr lang="en-US" altLang="en-US" dirty="0"/>
          </a:p>
          <a:p>
            <a:pPr eaLnBrk="1" hangingPunct="1">
              <a:spcBef>
                <a:spcPct val="0"/>
              </a:spcBef>
            </a:pPr>
            <a:r>
              <a:rPr lang="en-US" altLang="en-US" b="1" dirty="0" smtClean="0"/>
              <a:t>COMPETITIVE INTERNSHIPS</a:t>
            </a:r>
          </a:p>
          <a:p>
            <a:pPr eaLnBrk="1" hangingPunct="1">
              <a:spcBef>
                <a:spcPct val="0"/>
              </a:spcBef>
            </a:pPr>
            <a:r>
              <a:rPr lang="en-US" altLang="en-US" dirty="0" smtClean="0"/>
              <a:t>These are with companies and organizations that are nationally known.  Companies such as Microsoft, Google, Wall Street firms, etc.  These are great opportunities and I encourage you to go after them if you are interested.  WT students have gotten a wide variety of competitive internships (White House, Phillips 66, NASA, etc. )  You can compete with anyone!</a:t>
            </a:r>
          </a:p>
          <a:p>
            <a:pPr eaLnBrk="1" hangingPunct="1">
              <a:spcBef>
                <a:spcPct val="0"/>
              </a:spcBef>
            </a:pPr>
            <a:endParaRPr lang="en-US" altLang="en-US" dirty="0"/>
          </a:p>
          <a:p>
            <a:pPr eaLnBrk="1" hangingPunct="1">
              <a:spcBef>
                <a:spcPct val="0"/>
              </a:spcBef>
            </a:pPr>
            <a:r>
              <a:rPr lang="en-US" altLang="en-US" dirty="0" smtClean="0"/>
              <a:t>Characteristics of competitive internships:</a:t>
            </a:r>
            <a:br>
              <a:rPr lang="en-US" altLang="en-US" dirty="0" smtClean="0"/>
            </a:br>
            <a:r>
              <a:rPr lang="en-US" altLang="en-US" dirty="0" smtClean="0"/>
              <a:t>-    Details are usually on the web</a:t>
            </a:r>
          </a:p>
          <a:p>
            <a:pPr marL="174697" indent="-174697">
              <a:spcBef>
                <a:spcPct val="0"/>
              </a:spcBef>
              <a:buFontTx/>
              <a:buChar char="-"/>
            </a:pPr>
            <a:r>
              <a:rPr lang="en-US" altLang="en-US" dirty="0" smtClean="0"/>
              <a:t>Specific qualifications and timelines to apply</a:t>
            </a:r>
          </a:p>
          <a:p>
            <a:pPr marL="174697" indent="-174697">
              <a:spcBef>
                <a:spcPct val="0"/>
              </a:spcBef>
              <a:buFontTx/>
              <a:buChar char="-"/>
            </a:pPr>
            <a:r>
              <a:rPr lang="en-US" altLang="en-US" dirty="0" smtClean="0"/>
              <a:t>Many people apply</a:t>
            </a:r>
          </a:p>
          <a:p>
            <a:pPr marL="174697" indent="-174697">
              <a:spcBef>
                <a:spcPct val="0"/>
              </a:spcBef>
              <a:buFontTx/>
              <a:buChar char="-"/>
            </a:pPr>
            <a:endParaRPr lang="en-US" altLang="en-US" dirty="0"/>
          </a:p>
          <a:p>
            <a:pPr eaLnBrk="1" hangingPunct="1">
              <a:spcBef>
                <a:spcPct val="0"/>
              </a:spcBef>
            </a:pPr>
            <a:r>
              <a:rPr lang="en-US" altLang="en-US" b="1" dirty="0" smtClean="0"/>
              <a:t>LESS COMPETITIVE INTERNSHIPS</a:t>
            </a:r>
          </a:p>
          <a:p>
            <a:pPr eaLnBrk="1" hangingPunct="1">
              <a:spcBef>
                <a:spcPct val="0"/>
              </a:spcBef>
            </a:pPr>
            <a:r>
              <a:rPr lang="en-US" altLang="en-US" dirty="0" smtClean="0"/>
              <a:t>However, there are less competitive internships out there as well.    These internships are with companies that are not nationally known.  Examples include non-profits and smaller firms in our community.</a:t>
            </a:r>
          </a:p>
          <a:p>
            <a:pPr eaLnBrk="1" hangingPunct="1">
              <a:spcBef>
                <a:spcPct val="0"/>
              </a:spcBef>
            </a:pPr>
            <a:endParaRPr lang="en-US" altLang="en-US" dirty="0"/>
          </a:p>
          <a:p>
            <a:pPr eaLnBrk="1" hangingPunct="1">
              <a:spcBef>
                <a:spcPct val="0"/>
              </a:spcBef>
            </a:pPr>
            <a:r>
              <a:rPr lang="en-US" altLang="en-US" dirty="0" smtClean="0"/>
              <a:t>Many of these organizations, won’t have formal internship programs.  This means:</a:t>
            </a:r>
          </a:p>
          <a:p>
            <a:pPr eaLnBrk="1" hangingPunct="1">
              <a:spcBef>
                <a:spcPct val="0"/>
              </a:spcBef>
            </a:pPr>
            <a:endParaRPr lang="en-US" altLang="en-US" dirty="0"/>
          </a:p>
          <a:p>
            <a:pPr marL="174697" indent="-174697">
              <a:spcBef>
                <a:spcPct val="0"/>
              </a:spcBef>
              <a:buFontTx/>
              <a:buChar char="-"/>
            </a:pPr>
            <a:r>
              <a:rPr lang="en-US" altLang="en-US" dirty="0" smtClean="0"/>
              <a:t>Internships details may not be posted</a:t>
            </a:r>
          </a:p>
          <a:p>
            <a:pPr marL="174697" indent="-174697">
              <a:spcBef>
                <a:spcPct val="0"/>
              </a:spcBef>
              <a:buFontTx/>
              <a:buChar char="-"/>
            </a:pPr>
            <a:r>
              <a:rPr lang="en-US" altLang="en-US" dirty="0" smtClean="0"/>
              <a:t>Few people may apply.</a:t>
            </a:r>
          </a:p>
          <a:p>
            <a:pPr eaLnBrk="1" hangingPunct="1">
              <a:spcBef>
                <a:spcPct val="0"/>
              </a:spcBef>
            </a:pPr>
            <a:endParaRPr lang="en-US" altLang="en-US" dirty="0" smtClean="0"/>
          </a:p>
          <a:p>
            <a:pPr eaLnBrk="1" hangingPunct="1">
              <a:spcBef>
                <a:spcPct val="0"/>
              </a:spcBef>
            </a:pPr>
            <a:r>
              <a:rPr lang="en-US" altLang="en-US" dirty="0" smtClean="0"/>
              <a:t>Less competitive doesn’t mean not as good.  There are very good experiences available at internship sites that may not be well known and therefore not get a lot of applications.  You can and should apply for these types of opportunities as well!</a:t>
            </a:r>
          </a:p>
        </p:txBody>
      </p:sp>
      <p:sp>
        <p:nvSpPr>
          <p:cNvPr id="4" name="Slide Number Placeholder 3"/>
          <p:cNvSpPr>
            <a:spLocks noGrp="1"/>
          </p:cNvSpPr>
          <p:nvPr>
            <p:ph type="sldNum" sz="quarter" idx="10"/>
          </p:nvPr>
        </p:nvSpPr>
        <p:spPr/>
        <p:txBody>
          <a:bodyPr/>
          <a:lstStyle/>
          <a:p>
            <a:fld id="{5A93DAFF-F0E7-4138-B080-8EBC56A72C7B}" type="slidenum">
              <a:rPr lang="en-US" smtClean="0"/>
              <a:t>7</a:t>
            </a:fld>
            <a:endParaRPr lang="en-US"/>
          </a:p>
        </p:txBody>
      </p:sp>
    </p:spTree>
    <p:extLst>
      <p:ext uri="{BB962C8B-B14F-4D97-AF65-F5344CB8AC3E}">
        <p14:creationId xmlns:p14="http://schemas.microsoft.com/office/powerpoint/2010/main" val="2477328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Don’t assume organizations aren’t interested in interns just because you can’t find a posting or they don’t have a formal program.  Just because something isn’t posted online doesn’t mean it doesn’t exist.</a:t>
            </a:r>
          </a:p>
          <a:p>
            <a:endParaRPr lang="en-US" altLang="en-US" dirty="0" smtClean="0"/>
          </a:p>
          <a:p>
            <a:r>
              <a:rPr lang="en-US" altLang="en-US" dirty="0" smtClean="0"/>
              <a:t>If you identify a less competitive company you are interested in, reach out using the call, write, call method.</a:t>
            </a:r>
          </a:p>
          <a:p>
            <a:r>
              <a:rPr lang="en-US" altLang="en-US" b="1" dirty="0" smtClean="0"/>
              <a:t>Call</a:t>
            </a:r>
            <a:r>
              <a:rPr lang="en-US" altLang="en-US" dirty="0" smtClean="0"/>
              <a:t>—telephone and ask if you can send your cover letter and resume.</a:t>
            </a:r>
          </a:p>
          <a:p>
            <a:r>
              <a:rPr lang="en-US" altLang="en-US" i="1" dirty="0" smtClean="0"/>
              <a:t>Hi, my name is Steve Sellars and I’m a marketing student at WT.  I have done some research on your company and am very interested in what you are doing.  I’m very interested in getting some experience before I graduate and your company seems like a wonderful place to learn marketing.  Could I send you my cover letter and resume?</a:t>
            </a:r>
          </a:p>
          <a:p>
            <a:r>
              <a:rPr lang="en-US" altLang="en-US" b="1" dirty="0" smtClean="0"/>
              <a:t>Write</a:t>
            </a:r>
            <a:r>
              <a:rPr lang="en-US" altLang="en-US" dirty="0" smtClean="0"/>
              <a:t>—email or mail your cover letter and resume.</a:t>
            </a:r>
          </a:p>
          <a:p>
            <a:r>
              <a:rPr lang="en-US" altLang="en-US" b="1" dirty="0" smtClean="0"/>
              <a:t>Call</a:t>
            </a:r>
            <a:r>
              <a:rPr lang="en-US" altLang="en-US" dirty="0" smtClean="0"/>
              <a:t>—After a day or two, telephone to ensure they received your information.</a:t>
            </a:r>
          </a:p>
          <a:p>
            <a:r>
              <a:rPr lang="en-US" altLang="en-US" i="1" dirty="0" smtClean="0"/>
              <a:t>Hi, this is Steve Sellars.  I sent you my cover letter and resume last week.  I’m just following up to make sure you got it.  Are there questions I can answer?  Is there more information you need?</a:t>
            </a:r>
          </a:p>
        </p:txBody>
      </p:sp>
      <p:sp>
        <p:nvSpPr>
          <p:cNvPr id="4" name="Slide Number Placeholder 3"/>
          <p:cNvSpPr>
            <a:spLocks noGrp="1"/>
          </p:cNvSpPr>
          <p:nvPr>
            <p:ph type="sldNum" sz="quarter" idx="10"/>
          </p:nvPr>
        </p:nvSpPr>
        <p:spPr/>
        <p:txBody>
          <a:bodyPr/>
          <a:lstStyle/>
          <a:p>
            <a:fld id="{5A93DAFF-F0E7-4138-B080-8EBC56A72C7B}" type="slidenum">
              <a:rPr lang="en-US" smtClean="0"/>
              <a:t>8</a:t>
            </a:fld>
            <a:endParaRPr lang="en-US"/>
          </a:p>
        </p:txBody>
      </p:sp>
    </p:spTree>
    <p:extLst>
      <p:ext uri="{BB962C8B-B14F-4D97-AF65-F5344CB8AC3E}">
        <p14:creationId xmlns:p14="http://schemas.microsoft.com/office/powerpoint/2010/main" val="2844546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a:p>
            <a:pPr>
              <a:defRPr/>
            </a:pPr>
            <a:r>
              <a:rPr lang="en-US" b="1" dirty="0"/>
              <a:t>HELP FOR DEVELOPING A LIST OF EMPLOYERS</a:t>
            </a:r>
            <a:r>
              <a:rPr lang="en-US" dirty="0"/>
              <a:t/>
            </a:r>
            <a:br>
              <a:rPr lang="en-US" dirty="0"/>
            </a:br>
            <a:r>
              <a:rPr lang="en-US" dirty="0"/>
              <a:t>Another way to be more proactive in the job search is to develop a top </a:t>
            </a:r>
            <a:r>
              <a:rPr lang="en-US" dirty="0" smtClean="0"/>
              <a:t>list </a:t>
            </a:r>
            <a:r>
              <a:rPr lang="en-US" dirty="0"/>
              <a:t>of employers you’re interested in.  I know it sounds simple, but there is power in a list.  Think through your internship goals and develop a list of companies you are interested in.  </a:t>
            </a:r>
            <a:r>
              <a:rPr lang="en-US" dirty="0" smtClean="0"/>
              <a:t>Whether you can find current openings for the companies on your list doesn’t matter at this point.  Just develop a list of companies you are interested in.</a:t>
            </a:r>
          </a:p>
          <a:p>
            <a:pPr>
              <a:defRPr/>
            </a:pPr>
            <a:endParaRPr lang="en-US" dirty="0"/>
          </a:p>
          <a:p>
            <a:pPr>
              <a:defRPr/>
            </a:pPr>
            <a:r>
              <a:rPr lang="en-US" dirty="0"/>
              <a:t>If you need help coming up with a list, ideas on how to do that are coming later in the presentation.</a:t>
            </a:r>
          </a:p>
          <a:p>
            <a:pPr>
              <a:defRPr/>
            </a:pPr>
            <a:endParaRPr lang="en-US" dirty="0"/>
          </a:p>
          <a:p>
            <a:pPr>
              <a:defRPr/>
            </a:pPr>
            <a:r>
              <a:rPr lang="en-US" dirty="0" smtClean="0"/>
              <a:t>Once you have your list, work it.  </a:t>
            </a:r>
            <a:r>
              <a:rPr lang="en-US" dirty="0"/>
              <a:t>Sometimes students say they are looking for an internship, but never take any steps to make this happen.  It is easy to fall into the pattern of just waiting for the internship to come to you without taking any specific steps to make it happen.</a:t>
            </a:r>
          </a:p>
          <a:p>
            <a:pPr>
              <a:defRPr/>
            </a:pPr>
            <a:r>
              <a:rPr lang="en-US" dirty="0"/>
              <a:t>Working your list motivates you to take specific action steps.  Start with the #1 company and answer the following questions.</a:t>
            </a:r>
          </a:p>
          <a:p>
            <a:pPr>
              <a:defRPr/>
            </a:pPr>
            <a:endParaRPr lang="en-US" dirty="0"/>
          </a:p>
          <a:p>
            <a:pPr marL="232882" indent="-232882">
              <a:buFontTx/>
              <a:buAutoNum type="arabicPeriod"/>
              <a:defRPr/>
            </a:pPr>
            <a:r>
              <a:rPr lang="en-US" dirty="0"/>
              <a:t>Do they have a formal internship program?  They will if it is very well-known (a competitive internship)</a:t>
            </a:r>
          </a:p>
          <a:p>
            <a:pPr marL="232882" indent="-232882">
              <a:buFontTx/>
              <a:buAutoNum type="arabicPeriod"/>
              <a:defRPr/>
            </a:pPr>
            <a:r>
              <a:rPr lang="en-US" dirty="0"/>
              <a:t>If so, how do I apply?  What is the time line?  What are the qualifications they are seeking?</a:t>
            </a:r>
          </a:p>
          <a:p>
            <a:pPr marL="232882" indent="-232882">
              <a:buFontTx/>
              <a:buAutoNum type="arabicPeriod"/>
              <a:defRPr/>
            </a:pPr>
            <a:r>
              <a:rPr lang="en-US" dirty="0"/>
              <a:t>If they don’t have a formal program, who can I contact about the possibility of an internship with the company?  Note- Even if a company doesn’t have a program or are not posting an opportunity, they may be interested in the right student comes along.</a:t>
            </a:r>
          </a:p>
          <a:p>
            <a:pPr marL="232882" indent="-232882">
              <a:buFontTx/>
              <a:buAutoNum type="arabicPeriod"/>
              <a:defRPr/>
            </a:pPr>
            <a:r>
              <a:rPr lang="en-US" dirty="0"/>
              <a:t>Do I know anyone who has interned with this </a:t>
            </a:r>
            <a:r>
              <a:rPr lang="en-US" dirty="0" smtClean="0"/>
              <a:t>company or a faculty member who may have a contact? </a:t>
            </a:r>
            <a:endParaRPr lang="en-US" dirty="0"/>
          </a:p>
          <a:p>
            <a:pPr marL="232882" indent="-232882">
              <a:defRPr/>
            </a:pPr>
            <a:endParaRPr lang="en-US" dirty="0"/>
          </a:p>
          <a:p>
            <a:pPr>
              <a:defRPr/>
            </a:pPr>
            <a:r>
              <a:rPr lang="en-US" dirty="0"/>
              <a:t>As you answer these questions, it motivates you to take steps which improve the chance of getting and internship offer- sending your resume, networking, learning about the company, etc.</a:t>
            </a:r>
          </a:p>
        </p:txBody>
      </p:sp>
      <p:sp>
        <p:nvSpPr>
          <p:cNvPr id="4" name="Slide Number Placeholder 3"/>
          <p:cNvSpPr>
            <a:spLocks noGrp="1"/>
          </p:cNvSpPr>
          <p:nvPr>
            <p:ph type="sldNum" sz="quarter" idx="10"/>
          </p:nvPr>
        </p:nvSpPr>
        <p:spPr/>
        <p:txBody>
          <a:bodyPr/>
          <a:lstStyle/>
          <a:p>
            <a:fld id="{5A93DAFF-F0E7-4138-B080-8EBC56A72C7B}" type="slidenum">
              <a:rPr lang="en-US" smtClean="0"/>
              <a:t>9</a:t>
            </a:fld>
            <a:endParaRPr lang="en-US"/>
          </a:p>
        </p:txBody>
      </p:sp>
    </p:spTree>
    <p:extLst>
      <p:ext uri="{BB962C8B-B14F-4D97-AF65-F5344CB8AC3E}">
        <p14:creationId xmlns:p14="http://schemas.microsoft.com/office/powerpoint/2010/main" val="2075006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smtClean="0"/>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91370774-61BD-44C3-8260-8048D90DFA9B}" type="datetime1">
              <a:rPr lang="en-US" smtClean="0"/>
              <a:t>4/11/2019</a:t>
            </a:fld>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r>
              <a:rPr lang="en-US" smtClean="0"/>
              <a:t>West Texas A&amp;M University Experiential Education Program</a:t>
            </a:r>
            <a:endParaRPr 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7C12F47B-4E76-4BCE-9963-0D7697163339}" type="slidenum">
              <a:rPr lang="en-US" smtClean="0"/>
              <a:t>‹#›</a:t>
            </a:fld>
            <a:endParaRPr 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7201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6BEA8C-DA0B-4107-A49F-002FC5A7F49A}" type="datetime1">
              <a:rPr lang="en-US" smtClean="0"/>
              <a:t>4/11/2019</a:t>
            </a:fld>
            <a:endParaRPr lang="en-US"/>
          </a:p>
        </p:txBody>
      </p:sp>
      <p:sp>
        <p:nvSpPr>
          <p:cNvPr id="5" name="Footer Placeholder 4"/>
          <p:cNvSpPr>
            <a:spLocks noGrp="1"/>
          </p:cNvSpPr>
          <p:nvPr>
            <p:ph type="ftr" sz="quarter" idx="11"/>
          </p:nvPr>
        </p:nvSpPr>
        <p:spPr/>
        <p:txBody>
          <a:bodyPr/>
          <a:lstStyle/>
          <a:p>
            <a:r>
              <a:rPr lang="en-US" smtClean="0"/>
              <a:t>West Texas A&amp;M University Experiential Education Program</a:t>
            </a:r>
            <a:endParaRPr lang="en-US"/>
          </a:p>
        </p:txBody>
      </p:sp>
      <p:sp>
        <p:nvSpPr>
          <p:cNvPr id="6" name="Slide Number Placeholder 5"/>
          <p:cNvSpPr>
            <a:spLocks noGrp="1"/>
          </p:cNvSpPr>
          <p:nvPr>
            <p:ph type="sldNum" sz="quarter" idx="12"/>
          </p:nvPr>
        </p:nvSpPr>
        <p:spPr/>
        <p:txBody>
          <a:bodyPr/>
          <a:lstStyle/>
          <a:p>
            <a:fld id="{7C12F47B-4E76-4BCE-9963-0D7697163339}" type="slidenum">
              <a:rPr lang="en-US" smtClean="0"/>
              <a:t>‹#›</a:t>
            </a:fld>
            <a:endParaRPr lang="en-US"/>
          </a:p>
        </p:txBody>
      </p:sp>
    </p:spTree>
    <p:extLst>
      <p:ext uri="{BB962C8B-B14F-4D97-AF65-F5344CB8AC3E}">
        <p14:creationId xmlns:p14="http://schemas.microsoft.com/office/powerpoint/2010/main" val="293504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3117DB-07DE-49C4-B24A-AD3E7224EC82}" type="datetime1">
              <a:rPr lang="en-US" smtClean="0"/>
              <a:t>4/11/2019</a:t>
            </a:fld>
            <a:endParaRPr lang="en-US"/>
          </a:p>
        </p:txBody>
      </p:sp>
      <p:sp>
        <p:nvSpPr>
          <p:cNvPr id="5" name="Footer Placeholder 4"/>
          <p:cNvSpPr>
            <a:spLocks noGrp="1"/>
          </p:cNvSpPr>
          <p:nvPr>
            <p:ph type="ftr" sz="quarter" idx="11"/>
          </p:nvPr>
        </p:nvSpPr>
        <p:spPr/>
        <p:txBody>
          <a:bodyPr/>
          <a:lstStyle/>
          <a:p>
            <a:r>
              <a:rPr lang="en-US" smtClean="0"/>
              <a:t>West Texas A&amp;M University Experiential Education Program</a:t>
            </a:r>
            <a:endParaRPr lang="en-US"/>
          </a:p>
        </p:txBody>
      </p:sp>
      <p:sp>
        <p:nvSpPr>
          <p:cNvPr id="6" name="Slide Number Placeholder 5"/>
          <p:cNvSpPr>
            <a:spLocks noGrp="1"/>
          </p:cNvSpPr>
          <p:nvPr>
            <p:ph type="sldNum" sz="quarter" idx="12"/>
          </p:nvPr>
        </p:nvSpPr>
        <p:spPr/>
        <p:txBody>
          <a:bodyPr/>
          <a:lstStyle/>
          <a:p>
            <a:fld id="{7C12F47B-4E76-4BCE-9963-0D7697163339}" type="slidenum">
              <a:rPr lang="en-US" smtClean="0"/>
              <a:t>‹#›</a:t>
            </a:fld>
            <a:endParaRPr lang="en-US"/>
          </a:p>
        </p:txBody>
      </p:sp>
    </p:spTree>
    <p:extLst>
      <p:ext uri="{BB962C8B-B14F-4D97-AF65-F5344CB8AC3E}">
        <p14:creationId xmlns:p14="http://schemas.microsoft.com/office/powerpoint/2010/main" val="105278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6E403C-EA1B-414B-854A-5A5D52B38C63}" type="datetime1">
              <a:rPr lang="en-US" smtClean="0"/>
              <a:t>4/11/2019</a:t>
            </a:fld>
            <a:endParaRPr lang="en-US"/>
          </a:p>
        </p:txBody>
      </p:sp>
      <p:sp>
        <p:nvSpPr>
          <p:cNvPr id="5" name="Footer Placeholder 4"/>
          <p:cNvSpPr>
            <a:spLocks noGrp="1"/>
          </p:cNvSpPr>
          <p:nvPr>
            <p:ph type="ftr" sz="quarter" idx="11"/>
          </p:nvPr>
        </p:nvSpPr>
        <p:spPr/>
        <p:txBody>
          <a:bodyPr/>
          <a:lstStyle/>
          <a:p>
            <a:r>
              <a:rPr lang="en-US" smtClean="0"/>
              <a:t>West Texas A&amp;M University Experiential Education Program</a:t>
            </a:r>
            <a:endParaRPr lang="en-US"/>
          </a:p>
        </p:txBody>
      </p:sp>
      <p:sp>
        <p:nvSpPr>
          <p:cNvPr id="6" name="Slide Number Placeholder 5"/>
          <p:cNvSpPr>
            <a:spLocks noGrp="1"/>
          </p:cNvSpPr>
          <p:nvPr>
            <p:ph type="sldNum" sz="quarter" idx="12"/>
          </p:nvPr>
        </p:nvSpPr>
        <p:spPr/>
        <p:txBody>
          <a:bodyPr/>
          <a:lstStyle/>
          <a:p>
            <a:fld id="{7C12F47B-4E76-4BCE-9963-0D7697163339}" type="slidenum">
              <a:rPr lang="en-US" smtClean="0"/>
              <a:t>‹#›</a:t>
            </a:fld>
            <a:endParaRPr lang="en-US"/>
          </a:p>
        </p:txBody>
      </p:sp>
    </p:spTree>
    <p:extLst>
      <p:ext uri="{BB962C8B-B14F-4D97-AF65-F5344CB8AC3E}">
        <p14:creationId xmlns:p14="http://schemas.microsoft.com/office/powerpoint/2010/main" val="322461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0DC6FB3F-B68F-46C2-A9B6-CAF8F644BAB2}" type="datetime1">
              <a:rPr lang="en-US" smtClean="0"/>
              <a:t>4/11/2019</a:t>
            </a:fld>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r>
              <a:rPr lang="en-US" smtClean="0"/>
              <a:t>West Texas A&amp;M University Experiential Education Program</a:t>
            </a:r>
            <a:endParaRPr 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7C12F47B-4E76-4BCE-9963-0D7697163339}" type="slidenum">
              <a:rPr lang="en-US" smtClean="0"/>
              <a:t>‹#›</a:t>
            </a:fld>
            <a:endParaRPr 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5654326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A8586E-2AFA-4F57-B177-406F3185890B}" type="datetime1">
              <a:rPr lang="en-US" smtClean="0"/>
              <a:t>4/11/2019</a:t>
            </a:fld>
            <a:endParaRPr lang="en-US"/>
          </a:p>
        </p:txBody>
      </p:sp>
      <p:sp>
        <p:nvSpPr>
          <p:cNvPr id="6" name="Footer Placeholder 5"/>
          <p:cNvSpPr>
            <a:spLocks noGrp="1"/>
          </p:cNvSpPr>
          <p:nvPr>
            <p:ph type="ftr" sz="quarter" idx="11"/>
          </p:nvPr>
        </p:nvSpPr>
        <p:spPr/>
        <p:txBody>
          <a:bodyPr/>
          <a:lstStyle/>
          <a:p>
            <a:r>
              <a:rPr lang="en-US" smtClean="0"/>
              <a:t>West Texas A&amp;M University Experiential Education Program</a:t>
            </a:r>
            <a:endParaRPr lang="en-US"/>
          </a:p>
        </p:txBody>
      </p:sp>
      <p:sp>
        <p:nvSpPr>
          <p:cNvPr id="7" name="Slide Number Placeholder 6"/>
          <p:cNvSpPr>
            <a:spLocks noGrp="1"/>
          </p:cNvSpPr>
          <p:nvPr>
            <p:ph type="sldNum" sz="quarter" idx="12"/>
          </p:nvPr>
        </p:nvSpPr>
        <p:spPr/>
        <p:txBody>
          <a:bodyPr/>
          <a:lstStyle/>
          <a:p>
            <a:fld id="{7C12F47B-4E76-4BCE-9963-0D7697163339}" type="slidenum">
              <a:rPr lang="en-US" smtClean="0"/>
              <a:t>‹#›</a:t>
            </a:fld>
            <a:endParaRPr lang="en-US"/>
          </a:p>
        </p:txBody>
      </p:sp>
    </p:spTree>
    <p:extLst>
      <p:ext uri="{BB962C8B-B14F-4D97-AF65-F5344CB8AC3E}">
        <p14:creationId xmlns:p14="http://schemas.microsoft.com/office/powerpoint/2010/main" val="113260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7DA0B8-EC56-4AC4-8FC2-E9752875E74F}" type="datetime1">
              <a:rPr lang="en-US" smtClean="0"/>
              <a:t>4/11/2019</a:t>
            </a:fld>
            <a:endParaRPr lang="en-US"/>
          </a:p>
        </p:txBody>
      </p:sp>
      <p:sp>
        <p:nvSpPr>
          <p:cNvPr id="8" name="Footer Placeholder 7"/>
          <p:cNvSpPr>
            <a:spLocks noGrp="1"/>
          </p:cNvSpPr>
          <p:nvPr>
            <p:ph type="ftr" sz="quarter" idx="11"/>
          </p:nvPr>
        </p:nvSpPr>
        <p:spPr/>
        <p:txBody>
          <a:bodyPr/>
          <a:lstStyle/>
          <a:p>
            <a:r>
              <a:rPr lang="en-US" smtClean="0"/>
              <a:t>West Texas A&amp;M University Experiential Education Program</a:t>
            </a:r>
            <a:endParaRPr lang="en-US"/>
          </a:p>
        </p:txBody>
      </p:sp>
      <p:sp>
        <p:nvSpPr>
          <p:cNvPr id="9" name="Slide Number Placeholder 8"/>
          <p:cNvSpPr>
            <a:spLocks noGrp="1"/>
          </p:cNvSpPr>
          <p:nvPr>
            <p:ph type="sldNum" sz="quarter" idx="12"/>
          </p:nvPr>
        </p:nvSpPr>
        <p:spPr/>
        <p:txBody>
          <a:bodyPr/>
          <a:lstStyle/>
          <a:p>
            <a:fld id="{7C12F47B-4E76-4BCE-9963-0D7697163339}" type="slidenum">
              <a:rPr lang="en-US" smtClean="0"/>
              <a:t>‹#›</a:t>
            </a:fld>
            <a:endParaRPr lang="en-US"/>
          </a:p>
        </p:txBody>
      </p:sp>
    </p:spTree>
    <p:extLst>
      <p:ext uri="{BB962C8B-B14F-4D97-AF65-F5344CB8AC3E}">
        <p14:creationId xmlns:p14="http://schemas.microsoft.com/office/powerpoint/2010/main" val="141610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A5A9A4-874E-41C7-9F6E-429BC31AAE33}" type="datetime1">
              <a:rPr lang="en-US" smtClean="0"/>
              <a:t>4/11/2019</a:t>
            </a:fld>
            <a:endParaRPr lang="en-US"/>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a:t>
            </a:fld>
            <a:endParaRPr lang="en-US"/>
          </a:p>
        </p:txBody>
      </p:sp>
    </p:spTree>
    <p:extLst>
      <p:ext uri="{BB962C8B-B14F-4D97-AF65-F5344CB8AC3E}">
        <p14:creationId xmlns:p14="http://schemas.microsoft.com/office/powerpoint/2010/main" val="234907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0CF19-116B-4D44-BF61-DA90AD9CF6A0}" type="datetime1">
              <a:rPr lang="en-US" smtClean="0"/>
              <a:t>4/11/2019</a:t>
            </a:fld>
            <a:endParaRPr lang="en-US"/>
          </a:p>
        </p:txBody>
      </p:sp>
      <p:sp>
        <p:nvSpPr>
          <p:cNvPr id="3" name="Footer Placeholder 2"/>
          <p:cNvSpPr>
            <a:spLocks noGrp="1"/>
          </p:cNvSpPr>
          <p:nvPr>
            <p:ph type="ftr" sz="quarter" idx="11"/>
          </p:nvPr>
        </p:nvSpPr>
        <p:spPr/>
        <p:txBody>
          <a:bodyPr/>
          <a:lstStyle/>
          <a:p>
            <a:r>
              <a:rPr lang="en-US" smtClean="0"/>
              <a:t>West Texas A&amp;M University Experiential Education Program</a:t>
            </a:r>
            <a:endParaRPr lang="en-US"/>
          </a:p>
        </p:txBody>
      </p:sp>
      <p:sp>
        <p:nvSpPr>
          <p:cNvPr id="4" name="Slide Number Placeholder 3"/>
          <p:cNvSpPr>
            <a:spLocks noGrp="1"/>
          </p:cNvSpPr>
          <p:nvPr>
            <p:ph type="sldNum" sz="quarter" idx="12"/>
          </p:nvPr>
        </p:nvSpPr>
        <p:spPr/>
        <p:txBody>
          <a:bodyPr/>
          <a:lstStyle/>
          <a:p>
            <a:fld id="{7C12F47B-4E76-4BCE-9963-0D7697163339}" type="slidenum">
              <a:rPr lang="en-US" smtClean="0"/>
              <a:t>‹#›</a:t>
            </a:fld>
            <a:endParaRPr lang="en-US"/>
          </a:p>
        </p:txBody>
      </p:sp>
    </p:spTree>
    <p:extLst>
      <p:ext uri="{BB962C8B-B14F-4D97-AF65-F5344CB8AC3E}">
        <p14:creationId xmlns:p14="http://schemas.microsoft.com/office/powerpoint/2010/main" val="19086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3789" y="6375679"/>
            <a:ext cx="925016" cy="348462"/>
          </a:xfrm>
        </p:spPr>
        <p:txBody>
          <a:bodyPr/>
          <a:lstStyle/>
          <a:p>
            <a:fld id="{E66F0840-BB84-4105-A0D2-7F04BFB04CC8}" type="datetime1">
              <a:rPr lang="en-US" smtClean="0"/>
              <a:t>4/11/2019</a:t>
            </a:fld>
            <a:endParaRPr lang="en-US"/>
          </a:p>
        </p:txBody>
      </p:sp>
      <p:sp>
        <p:nvSpPr>
          <p:cNvPr id="6" name="Footer Placeholder 5"/>
          <p:cNvSpPr>
            <a:spLocks noGrp="1"/>
          </p:cNvSpPr>
          <p:nvPr>
            <p:ph type="ftr" sz="quarter" idx="11"/>
          </p:nvPr>
        </p:nvSpPr>
        <p:spPr>
          <a:xfrm>
            <a:off x="1577716" y="6375679"/>
            <a:ext cx="2611634" cy="345796"/>
          </a:xfrm>
        </p:spPr>
        <p:txBody>
          <a:bodyPr/>
          <a:lstStyle/>
          <a:p>
            <a:r>
              <a:rPr lang="en-US" smtClean="0"/>
              <a:t>West Texas A&amp;M University Experiential Education Program</a:t>
            </a:r>
            <a:endParaRPr lang="en-US"/>
          </a:p>
        </p:txBody>
      </p:sp>
      <p:sp>
        <p:nvSpPr>
          <p:cNvPr id="7" name="Slide Number Placeholder 6"/>
          <p:cNvSpPr>
            <a:spLocks noGrp="1"/>
          </p:cNvSpPr>
          <p:nvPr>
            <p:ph type="sldNum" sz="quarter" idx="12"/>
          </p:nvPr>
        </p:nvSpPr>
        <p:spPr>
          <a:xfrm>
            <a:off x="4268261" y="6375679"/>
            <a:ext cx="924342" cy="345796"/>
          </a:xfrm>
        </p:spPr>
        <p:txBody>
          <a:bodyPr/>
          <a:lstStyle/>
          <a:p>
            <a:fld id="{7C12F47B-4E76-4BCE-9963-0D7697163339}" type="slidenum">
              <a:rPr lang="en-US" smtClean="0"/>
              <a:t>‹#›</a:t>
            </a:fld>
            <a:endParaRPr 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7512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4463" y="6375679"/>
            <a:ext cx="924342" cy="348462"/>
          </a:xfrm>
        </p:spPr>
        <p:txBody>
          <a:bodyPr/>
          <a:lstStyle/>
          <a:p>
            <a:fld id="{707F7912-2369-4A04-B00B-6BE9327D1732}" type="datetime1">
              <a:rPr lang="en-US" smtClean="0"/>
              <a:t>4/11/2019</a:t>
            </a:fld>
            <a:endParaRPr lang="en-US"/>
          </a:p>
        </p:txBody>
      </p:sp>
      <p:sp>
        <p:nvSpPr>
          <p:cNvPr id="6" name="Footer Placeholder 5"/>
          <p:cNvSpPr>
            <a:spLocks noGrp="1"/>
          </p:cNvSpPr>
          <p:nvPr>
            <p:ph type="ftr" sz="quarter" idx="11"/>
          </p:nvPr>
        </p:nvSpPr>
        <p:spPr>
          <a:xfrm>
            <a:off x="1577716" y="6375679"/>
            <a:ext cx="2611634" cy="345796"/>
          </a:xfrm>
        </p:spPr>
        <p:txBody>
          <a:bodyPr/>
          <a:lstStyle/>
          <a:p>
            <a:r>
              <a:rPr lang="en-US" smtClean="0"/>
              <a:t>West Texas A&amp;M University Experiential Education Program</a:t>
            </a:r>
            <a:endParaRPr lang="en-US"/>
          </a:p>
        </p:txBody>
      </p:sp>
      <p:sp>
        <p:nvSpPr>
          <p:cNvPr id="7" name="Slide Number Placeholder 6"/>
          <p:cNvSpPr>
            <a:spLocks noGrp="1"/>
          </p:cNvSpPr>
          <p:nvPr>
            <p:ph type="sldNum" sz="quarter" idx="12"/>
          </p:nvPr>
        </p:nvSpPr>
        <p:spPr>
          <a:xfrm>
            <a:off x="4256153" y="6375679"/>
            <a:ext cx="947460" cy="345796"/>
          </a:xfrm>
        </p:spPr>
        <p:txBody>
          <a:bodyPr/>
          <a:lstStyle/>
          <a:p>
            <a:fld id="{7C12F47B-4E76-4BCE-9963-0D7697163339}" type="slidenum">
              <a:rPr lang="en-US" smtClean="0"/>
              <a:t>‹#›</a:t>
            </a:fld>
            <a:endParaRPr 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67054291"/>
      </p:ext>
    </p:extLst>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707F7912-2369-4A04-B00B-6BE9327D1732}" type="datetime1">
              <a:rPr lang="en-US" smtClean="0"/>
              <a:t>4/11/2019</a:t>
            </a:fld>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r>
              <a:rPr lang="en-US" smtClean="0"/>
              <a:t>West Texas A&amp;M University Experiential Education Program</a:t>
            </a:r>
            <a:endParaRPr 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C12F47B-4E76-4BCE-9963-0D7697163339}" type="slidenum">
              <a:rPr lang="en-US" smtClean="0"/>
              <a:t>‹#›</a:t>
            </a:fld>
            <a:endParaRPr 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14687054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2.xml"/><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4OTPJZnBP8s" TargetMode="External"/><Relationship Id="rId6" Type="http://schemas.openxmlformats.org/officeDocument/2006/relationships/hyperlink" Target="http://www.wtamu.edu/student-support/cs-stu-svcs-info-interview.aspx" TargetMode="External"/><Relationship Id="rId5"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hyperlink" Target="http://www.wtamu.edu/student-support/cs-stu-svcs-interview-wkshp-home.aspx" TargetMode="External"/><Relationship Id="rId7" Type="http://schemas.openxmlformats.org/officeDocument/2006/relationships/diagramColors" Target="../diagrams/colors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8.png"/><Relationship Id="rId7" Type="http://schemas.openxmlformats.org/officeDocument/2006/relationships/diagramColors" Target="../diagrams/colors1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3" Type="http://schemas.openxmlformats.org/officeDocument/2006/relationships/hyperlink" Target="mailto:ssellars@wtamu.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wtamu.edu/student-support/cs-stu-research-employer.aspx" TargetMode="External"/><Relationship Id="rId3" Type="http://schemas.openxmlformats.org/officeDocument/2006/relationships/hyperlink" Target="http://www.wtamu.edu/student-support/cs-stu-career-counseling.aspx" TargetMode="External"/><Relationship Id="rId7" Type="http://schemas.openxmlformats.org/officeDocument/2006/relationships/hyperlink" Target="http://www.wtamu.edu/librar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wtamu.edu/student-support/cs-stu-job-search-internet.aspx" TargetMode="External"/><Relationship Id="rId5" Type="http://schemas.openxmlformats.org/officeDocument/2006/relationships/hyperlink" Target="http://wtamu.myplan.com/" TargetMode="External"/><Relationship Id="rId10" Type="http://schemas.openxmlformats.org/officeDocument/2006/relationships/hyperlink" Target="https://youtu.be/4OTPJZnBP8s" TargetMode="External"/><Relationship Id="rId4" Type="http://schemas.openxmlformats.org/officeDocument/2006/relationships/hyperlink" Target="http://www.wtamu.edu/student-support/cs-stu-internship-forms.aspx" TargetMode="External"/><Relationship Id="rId9" Type="http://schemas.openxmlformats.org/officeDocument/2006/relationships/hyperlink" Target="https://youtu.be/3NBlt0a7eaU"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www.wtamu.edu/student-support/cs-stu-career-counseling.aspx" TargetMode="External"/><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www.strengthquest.com/" TargetMode="External"/><Relationship Id="rId7" Type="http://schemas.openxmlformats.org/officeDocument/2006/relationships/hyperlink" Target="https://www.gallupstrengthscenter.com/home/en-us/abou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youtu.be/FQHPSRLt32k" TargetMode="External"/><Relationship Id="rId5" Type="http://schemas.openxmlformats.org/officeDocument/2006/relationships/hyperlink" Target="http://strengths.southmountaincc.edu/students-strengths/applying-talents-in-career-discovery/" TargetMode="External"/><Relationship Id="rId4" Type="http://schemas.openxmlformats.org/officeDocument/2006/relationships/hyperlink" Target="http://wtamu.edu/buffstro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921471" y="2010012"/>
            <a:ext cx="5648623" cy="1204306"/>
          </a:xfrm>
          <a:ln w="28575">
            <a:noFill/>
          </a:ln>
        </p:spPr>
        <p:txBody>
          <a:bodyPr>
            <a:normAutofit fontScale="90000"/>
          </a:bodyPr>
          <a:lstStyle/>
          <a:p>
            <a:r>
              <a:rPr lang="en-US" sz="6000" dirty="0" smtClean="0">
                <a:ln w="9525">
                  <a:solidFill>
                    <a:schemeClr val="accent3">
                      <a:lumMod val="60000"/>
                      <a:lumOff val="40000"/>
                    </a:schemeClr>
                  </a:solidFill>
                </a:ln>
                <a:latin typeface="Bernard MT Condensed" panose="02050806060905020404" pitchFamily="18" charset="0"/>
              </a:rPr>
              <a:t>How to find </a:t>
            </a:r>
            <a:br>
              <a:rPr lang="en-US" sz="6000" dirty="0" smtClean="0">
                <a:ln w="9525">
                  <a:solidFill>
                    <a:schemeClr val="accent3">
                      <a:lumMod val="60000"/>
                      <a:lumOff val="40000"/>
                    </a:schemeClr>
                  </a:solidFill>
                </a:ln>
                <a:latin typeface="Bernard MT Condensed" panose="02050806060905020404" pitchFamily="18" charset="0"/>
              </a:rPr>
            </a:br>
            <a:r>
              <a:rPr lang="en-US" sz="6000" dirty="0" smtClean="0">
                <a:ln w="9525">
                  <a:solidFill>
                    <a:schemeClr val="accent3">
                      <a:lumMod val="60000"/>
                      <a:lumOff val="40000"/>
                    </a:schemeClr>
                  </a:solidFill>
                </a:ln>
                <a:latin typeface="Bernard MT Condensed" panose="02050806060905020404" pitchFamily="18" charset="0"/>
              </a:rPr>
              <a:t>an internship</a:t>
            </a:r>
            <a:endParaRPr lang="en-US" sz="6000" dirty="0">
              <a:ln w="9525">
                <a:solidFill>
                  <a:schemeClr val="accent3">
                    <a:lumMod val="60000"/>
                    <a:lumOff val="40000"/>
                  </a:schemeClr>
                </a:solidFill>
              </a:ln>
              <a:latin typeface="Bernard MT Condensed" panose="02050806060905020404" pitchFamily="18" charset="0"/>
            </a:endParaRPr>
          </a:p>
        </p:txBody>
      </p:sp>
      <p:sp>
        <p:nvSpPr>
          <p:cNvPr id="4" name="Footer Placeholder 3"/>
          <p:cNvSpPr>
            <a:spLocks noGrp="1"/>
          </p:cNvSpPr>
          <p:nvPr>
            <p:ph type="ftr" sz="quarter" idx="11"/>
          </p:nvPr>
        </p:nvSpPr>
        <p:spPr>
          <a:xfrm>
            <a:off x="2893123" y="6375679"/>
            <a:ext cx="3570351" cy="345796"/>
          </a:xfrm>
        </p:spPr>
        <p:txBody>
          <a:bodyPr/>
          <a:lstStyle/>
          <a:p>
            <a:r>
              <a:rPr lang="en-US" dirty="0" smtClean="0"/>
              <a:t>West Texas A&amp;M University Experiential Education Program</a:t>
            </a:r>
            <a:endParaRPr lang="en-US" dirty="0"/>
          </a:p>
        </p:txBody>
      </p:sp>
      <p:sp>
        <p:nvSpPr>
          <p:cNvPr id="5" name="Slide Number Placeholder 4"/>
          <p:cNvSpPr>
            <a:spLocks noGrp="1"/>
          </p:cNvSpPr>
          <p:nvPr>
            <p:ph type="sldNum" sz="quarter" idx="12"/>
          </p:nvPr>
        </p:nvSpPr>
        <p:spPr/>
        <p:txBody>
          <a:bodyPr/>
          <a:lstStyle/>
          <a:p>
            <a:fld id="{7C12F47B-4E76-4BCE-9963-0D7697163339}" type="slidenum">
              <a:rPr lang="en-US" smtClean="0"/>
              <a:t>1</a:t>
            </a:fld>
            <a:endParaRPr lang="en-US"/>
          </a:p>
        </p:txBody>
      </p:sp>
      <p:sp>
        <p:nvSpPr>
          <p:cNvPr id="7" name="TextBox 6"/>
          <p:cNvSpPr txBox="1"/>
          <p:nvPr/>
        </p:nvSpPr>
        <p:spPr>
          <a:xfrm>
            <a:off x="2963799" y="4114800"/>
            <a:ext cx="3429000" cy="923330"/>
          </a:xfrm>
          <a:prstGeom prst="rect">
            <a:avLst/>
          </a:prstGeom>
          <a:solidFill>
            <a:schemeClr val="accent3">
              <a:lumMod val="40000"/>
              <a:lumOff val="60000"/>
            </a:schemeClr>
          </a:solidFill>
          <a:ln w="28575">
            <a:solidFill>
              <a:schemeClr val="tx1"/>
            </a:solidFill>
          </a:ln>
        </p:spPr>
        <p:txBody>
          <a:bodyPr wrap="square" rtlCol="0">
            <a:spAutoFit/>
          </a:bodyPr>
          <a:lstStyle/>
          <a:p>
            <a:pPr algn="ctr"/>
            <a:r>
              <a:rPr lang="en-US" b="1" dirty="0" smtClean="0"/>
              <a:t>WT Career Services Mission</a:t>
            </a:r>
            <a:br>
              <a:rPr lang="en-US" b="1" dirty="0" smtClean="0"/>
            </a:br>
            <a:r>
              <a:rPr lang="en-US" dirty="0" smtClean="0"/>
              <a:t>To connect, equip and empower students for vocational vitality</a:t>
            </a:r>
            <a:endParaRPr lang="en-US" dirty="0"/>
          </a:p>
        </p:txBody>
      </p:sp>
    </p:spTree>
    <p:extLst>
      <p:ext uri="{BB962C8B-B14F-4D97-AF65-F5344CB8AC3E}">
        <p14:creationId xmlns:p14="http://schemas.microsoft.com/office/powerpoint/2010/main" val="3266912534"/>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1500" y="609600"/>
            <a:ext cx="8001000" cy="548640"/>
          </a:xfrm>
        </p:spPr>
        <p:txBody>
          <a:bodyPr>
            <a:normAutofit fontScale="90000"/>
          </a:bodyPr>
          <a:lstStyle/>
          <a:p>
            <a:pPr algn="ctr"/>
            <a:r>
              <a:rPr lang="en-US" sz="4400" b="1" cap="none" spc="300" dirty="0" smtClean="0">
                <a:ln w="9525" cmpd="sng">
                  <a:solidFill>
                    <a:schemeClr val="accent3">
                      <a:lumMod val="75000"/>
                    </a:schemeClr>
                  </a:solidFill>
                  <a:prstDash val="solid"/>
                  <a:miter lim="800000"/>
                </a:ln>
                <a:effectLst/>
                <a:latin typeface="Berlin Sans FB Demi" panose="020E0802020502020306" pitchFamily="34" charset="0"/>
              </a:rPr>
              <a:t>IDEAS TO BUILD YOUR TOP EMPLOYERS LIST</a:t>
            </a:r>
            <a:endParaRPr lang="en-US" sz="4400" b="1" cap="none" spc="300" dirty="0">
              <a:ln w="9525" cmpd="sng">
                <a:solidFill>
                  <a:schemeClr val="accent3">
                    <a:lumMod val="75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10</a:t>
            </a:fld>
            <a:endParaRPr lang="en-US"/>
          </a:p>
        </p:txBody>
      </p:sp>
      <p:graphicFrame>
        <p:nvGraphicFramePr>
          <p:cNvPr id="2" name="Diagram 1"/>
          <p:cNvGraphicFramePr/>
          <p:nvPr>
            <p:extLst>
              <p:ext uri="{D42A27DB-BD31-4B8C-83A1-F6EECF244321}">
                <p14:modId xmlns:p14="http://schemas.microsoft.com/office/powerpoint/2010/main" val="4018352696"/>
              </p:ext>
            </p:extLst>
          </p:nvPr>
        </p:nvGraphicFramePr>
        <p:xfrm>
          <a:off x="1411519" y="2057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940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37520"/>
            <a:ext cx="7200900" cy="1485900"/>
          </a:xfrm>
        </p:spPr>
        <p:txBody>
          <a:bodyPr/>
          <a:lstStyle/>
          <a:p>
            <a:r>
              <a:rPr lang="en-US" dirty="0" smtClean="0"/>
              <a:t>The Creative Job Search</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37748959"/>
              </p:ext>
            </p:extLst>
          </p:nvPr>
        </p:nvGraphicFramePr>
        <p:xfrm>
          <a:off x="792163" y="2507459"/>
          <a:ext cx="7780337"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11</a:t>
            </a:fld>
            <a:endParaRPr lang="en-US"/>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19401" y="838200"/>
            <a:ext cx="2743200" cy="1465423"/>
          </a:xfrm>
          <a:prstGeom prst="rect">
            <a:avLst/>
          </a:prstGeom>
        </p:spPr>
      </p:pic>
    </p:spTree>
    <p:extLst>
      <p:ext uri="{BB962C8B-B14F-4D97-AF65-F5344CB8AC3E}">
        <p14:creationId xmlns:p14="http://schemas.microsoft.com/office/powerpoint/2010/main" val="232446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5FA427E-6531-4BA1-B627-80BB503C057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A6634442-9494-44D5-B42C-3FEE0A33CDB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7BE2096F-D9A3-4C60-BB46-C5E9FCB1E34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59817865-FCDD-436B-BD7B-4B022DB1D62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9E1A1D87-79DF-410D-8F87-61FC5156E383}"/>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930765D0-661D-48E5-8175-CECF62C62C1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995C4692-E2A8-4036-8DFB-92D888DC099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963BBE71-466A-4012-A7F0-A4438D722C9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97111" y="228600"/>
            <a:ext cx="8001000" cy="548640"/>
          </a:xfrm>
        </p:spPr>
        <p:txBody>
          <a:bodyPr>
            <a:normAutofit fontScale="90000"/>
          </a:bodyPr>
          <a:lstStyle/>
          <a:p>
            <a:pPr algn="ctr"/>
            <a:r>
              <a:rPr lang="en-US" sz="48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NETWORKING</a:t>
            </a:r>
            <a:r>
              <a:rPr lang="en-US" sz="4800" b="1" cap="none" spc="300" dirty="0" smtClean="0">
                <a:ln w="9525" cmpd="sng">
                  <a:solidFill>
                    <a:schemeClr val="accent3">
                      <a:lumMod val="75000"/>
                    </a:schemeClr>
                  </a:solidFill>
                  <a:prstDash val="solid"/>
                  <a:miter lim="800000"/>
                </a:ln>
                <a:effectLst/>
                <a:latin typeface="Berlin Sans FB Demi" panose="020E0802020502020306" pitchFamily="34" charset="0"/>
              </a:rPr>
              <a:t> IDEAS</a:t>
            </a:r>
            <a:br>
              <a:rPr lang="en-US" sz="4800" b="1" cap="none" spc="300" dirty="0" smtClean="0">
                <a:ln w="9525" cmpd="sng">
                  <a:solidFill>
                    <a:schemeClr val="accent3">
                      <a:lumMod val="75000"/>
                    </a:schemeClr>
                  </a:solidFill>
                  <a:prstDash val="solid"/>
                  <a:miter lim="800000"/>
                </a:ln>
                <a:effectLst/>
                <a:latin typeface="Berlin Sans FB Demi" panose="020E0802020502020306" pitchFamily="34" charset="0"/>
              </a:rPr>
            </a:br>
            <a:r>
              <a:rPr lang="en-US" sz="1800" cap="none" spc="300" dirty="0" smtClean="0">
                <a:ln w="9525" cmpd="sng">
                  <a:solidFill>
                    <a:schemeClr val="accent3">
                      <a:lumMod val="75000"/>
                    </a:schemeClr>
                  </a:solidFill>
                  <a:prstDash val="solid"/>
                  <a:miter lim="800000"/>
                </a:ln>
                <a:latin typeface="Berlin Sans FB Demi" panose="020E0802020502020306" pitchFamily="34" charset="0"/>
              </a:rPr>
              <a:t>The Most Effective Job Search Strategy</a:t>
            </a:r>
            <a:endParaRPr lang="en-US" sz="1800" cap="none" spc="300" dirty="0">
              <a:ln w="9525" cmpd="sng">
                <a:solidFill>
                  <a:schemeClr val="accent3">
                    <a:lumMod val="75000"/>
                  </a:schemeClr>
                </a:solidFill>
                <a:prstDash val="solid"/>
                <a:miter lim="800000"/>
              </a:ln>
              <a:effectLst/>
              <a:latin typeface="Berlin Sans FB Demi" panose="020E0802020502020306" pitchFamily="34" charset="0"/>
            </a:endParaRPr>
          </a:p>
        </p:txBody>
      </p:sp>
      <p:pic>
        <p:nvPicPr>
          <p:cNvPr id="7"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968423" y="4771088"/>
            <a:ext cx="1049612" cy="1577286"/>
          </a:xfrm>
        </p:spPr>
      </p:pic>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12</a:t>
            </a:fld>
            <a:endParaRPr lang="en-US"/>
          </a:p>
        </p:txBody>
      </p:sp>
      <p:pic>
        <p:nvPicPr>
          <p:cNvPr id="8"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37226" y="4402190"/>
            <a:ext cx="1355948" cy="190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xplosion 2 8"/>
          <p:cNvSpPr/>
          <p:nvPr/>
        </p:nvSpPr>
        <p:spPr>
          <a:xfrm>
            <a:off x="5884774" y="2028667"/>
            <a:ext cx="3792626" cy="2265741"/>
          </a:xfrm>
          <a:prstGeom prst="irregularSeal2">
            <a:avLst/>
          </a:prstGeom>
          <a:solidFill>
            <a:srgbClr val="E8C372"/>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1200" b="1" dirty="0" smtClean="0">
                <a:solidFill>
                  <a:schemeClr val="tx1"/>
                </a:solidFill>
                <a:hlinkClick r:id="rId6"/>
              </a:rPr>
              <a:t>INFORMATIONAL </a:t>
            </a:r>
            <a:br>
              <a:rPr lang="en-US" sz="1200" b="1" dirty="0" smtClean="0">
                <a:solidFill>
                  <a:schemeClr val="tx1"/>
                </a:solidFill>
                <a:hlinkClick r:id="rId6"/>
              </a:rPr>
            </a:br>
            <a:r>
              <a:rPr lang="en-US" sz="1400" b="1" dirty="0">
                <a:solidFill>
                  <a:schemeClr val="tx1"/>
                </a:solidFill>
                <a:hlinkClick r:id="rId6"/>
              </a:rPr>
              <a:t>INTE</a:t>
            </a:r>
            <a:r>
              <a:rPr lang="en-US" sz="1400" b="1" dirty="0" smtClean="0">
                <a:solidFill>
                  <a:schemeClr val="tx1"/>
                </a:solidFill>
                <a:hlinkClick r:id="rId6"/>
              </a:rPr>
              <a:t>RVIEWING</a:t>
            </a:r>
            <a:endParaRPr lang="en-US" sz="1400" b="1" dirty="0">
              <a:solidFill>
                <a:schemeClr val="tx1"/>
              </a:solidFill>
            </a:endParaRPr>
          </a:p>
        </p:txBody>
      </p:sp>
      <p:sp>
        <p:nvSpPr>
          <p:cNvPr id="10" name="Explosion 1 9"/>
          <p:cNvSpPr/>
          <p:nvPr/>
        </p:nvSpPr>
        <p:spPr>
          <a:xfrm>
            <a:off x="-17207" y="3889664"/>
            <a:ext cx="3416051" cy="2547246"/>
          </a:xfrm>
          <a:prstGeom prst="irregularSeal1">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n-US" sz="2000" b="1" dirty="0" smtClean="0"/>
              <a:t>MOCK INTERVIEWS</a:t>
            </a:r>
            <a:endParaRPr lang="en-US" sz="2000" b="1" dirty="0"/>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59208" y="1349882"/>
            <a:ext cx="32004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4400" y="1349882"/>
            <a:ext cx="1933784" cy="133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4OTPJZnBP8s"/>
          <p:cNvPicPr>
            <a:picLocks noRot="1" noChangeAspect="1"/>
          </p:cNvPicPr>
          <p:nvPr>
            <a:videoFile r:link="rId1"/>
          </p:nvPr>
        </p:nvPicPr>
        <p:blipFill>
          <a:blip r:embed="rId9"/>
          <a:stretch>
            <a:fillRect/>
          </a:stretch>
        </p:blipFill>
        <p:spPr>
          <a:xfrm>
            <a:off x="3048000" y="2265277"/>
            <a:ext cx="3211408" cy="1806417"/>
          </a:xfrm>
          <a:prstGeom prst="rect">
            <a:avLst/>
          </a:prstGeom>
        </p:spPr>
      </p:pic>
      <p:sp>
        <p:nvSpPr>
          <p:cNvPr id="3" name="TextBox 2"/>
          <p:cNvSpPr txBox="1"/>
          <p:nvPr/>
        </p:nvSpPr>
        <p:spPr>
          <a:xfrm>
            <a:off x="3200400" y="4117037"/>
            <a:ext cx="2906608" cy="369332"/>
          </a:xfrm>
          <a:prstGeom prst="rect">
            <a:avLst/>
          </a:prstGeom>
          <a:noFill/>
        </p:spPr>
        <p:txBody>
          <a:bodyPr wrap="square" rtlCol="0">
            <a:spAutoFit/>
          </a:bodyPr>
          <a:lstStyle/>
          <a:p>
            <a:r>
              <a:rPr lang="en-US" b="1" dirty="0" smtClean="0"/>
              <a:t>Three Bones of Networking</a:t>
            </a:r>
            <a:endParaRPr lang="en-US" b="1" dirty="0"/>
          </a:p>
        </p:txBody>
      </p:sp>
    </p:spTree>
    <p:extLst>
      <p:ext uri="{BB962C8B-B14F-4D97-AF65-F5344CB8AC3E}">
        <p14:creationId xmlns:p14="http://schemas.microsoft.com/office/powerpoint/2010/main" val="119942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1500" y="685800"/>
            <a:ext cx="8001000" cy="548640"/>
          </a:xfrm>
        </p:spPr>
        <p:txBody>
          <a:bodyPr>
            <a:normAutofit fontScale="90000"/>
          </a:bodyPr>
          <a:lstStyle/>
          <a:p>
            <a:pPr algn="ctr"/>
            <a:r>
              <a:rPr lang="en-US" sz="44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TIPS</a:t>
            </a:r>
            <a:r>
              <a:rPr lang="en-US" sz="4400" b="1" cap="none" spc="300" dirty="0" smtClean="0">
                <a:ln w="9525" cmpd="sng">
                  <a:solidFill>
                    <a:schemeClr val="accent3">
                      <a:lumMod val="75000"/>
                    </a:schemeClr>
                  </a:solidFill>
                  <a:prstDash val="solid"/>
                  <a:miter lim="800000"/>
                </a:ln>
                <a:effectLst/>
                <a:latin typeface="Berlin Sans FB Demi" panose="020E0802020502020306" pitchFamily="34" charset="0"/>
              </a:rPr>
              <a:t> TO FIND AN INTERNSHIP</a:t>
            </a:r>
            <a:endParaRPr lang="en-US" sz="4400" b="1" cap="none" spc="300" dirty="0">
              <a:ln w="9525" cmpd="sng">
                <a:solidFill>
                  <a:schemeClr val="accent3">
                    <a:lumMod val="75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13</a:t>
            </a:fld>
            <a:endParaRPr lang="en-US"/>
          </a:p>
        </p:txBody>
      </p:sp>
      <p:graphicFrame>
        <p:nvGraphicFramePr>
          <p:cNvPr id="11" name="Diagram 10"/>
          <p:cNvGraphicFramePr/>
          <p:nvPr>
            <p:extLst>
              <p:ext uri="{D42A27DB-BD31-4B8C-83A1-F6EECF244321}">
                <p14:modId xmlns:p14="http://schemas.microsoft.com/office/powerpoint/2010/main" val="4032228426"/>
              </p:ext>
            </p:extLst>
          </p:nvPr>
        </p:nvGraphicFramePr>
        <p:xfrm>
          <a:off x="1524000" y="1981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210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1500" y="685800"/>
            <a:ext cx="8001000" cy="548640"/>
          </a:xfrm>
        </p:spPr>
        <p:txBody>
          <a:bodyPr>
            <a:normAutofit fontScale="90000"/>
          </a:bodyPr>
          <a:lstStyle/>
          <a:p>
            <a:pPr algn="ctr"/>
            <a:r>
              <a:rPr lang="en-US" sz="4800" b="1" cap="none" spc="300" dirty="0" smtClean="0">
                <a:ln w="9525" cmpd="sng">
                  <a:solidFill>
                    <a:schemeClr val="accent3">
                      <a:lumMod val="75000"/>
                    </a:schemeClr>
                  </a:solidFill>
                  <a:prstDash val="solid"/>
                  <a:miter lim="800000"/>
                </a:ln>
                <a:effectLst/>
                <a:latin typeface="Berlin Sans FB Demi" panose="020E0802020502020306" pitchFamily="34" charset="0"/>
              </a:rPr>
              <a:t>TIPS </a:t>
            </a:r>
            <a:r>
              <a:rPr lang="en-US" sz="48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FOR</a:t>
            </a:r>
            <a:r>
              <a:rPr lang="en-US" sz="4800" b="1" cap="none" spc="300" dirty="0">
                <a:ln w="9525" cmpd="sng">
                  <a:solidFill>
                    <a:schemeClr val="accent3">
                      <a:lumMod val="75000"/>
                    </a:schemeClr>
                  </a:solidFill>
                  <a:prstDash val="solid"/>
                  <a:miter lim="800000"/>
                </a:ln>
                <a:latin typeface="Berlin Sans FB Demi" panose="020E0802020502020306" pitchFamily="34" charset="0"/>
              </a:rPr>
              <a:t> </a:t>
            </a:r>
            <a:r>
              <a:rPr lang="en-US" sz="4800" b="1" cap="none" spc="300" dirty="0" smtClean="0">
                <a:ln w="9525" cmpd="sng">
                  <a:solidFill>
                    <a:schemeClr val="accent3">
                      <a:lumMod val="75000"/>
                    </a:schemeClr>
                  </a:solidFill>
                  <a:prstDash val="solid"/>
                  <a:miter lim="800000"/>
                </a:ln>
                <a:effectLst/>
                <a:latin typeface="Berlin Sans FB Demi" panose="020E0802020502020306" pitchFamily="34" charset="0"/>
              </a:rPr>
              <a:t>SUCCESS AS AN INTERN</a:t>
            </a:r>
            <a:endParaRPr lang="en-US" sz="4800" b="1" cap="none" spc="300" dirty="0">
              <a:ln w="9525" cmpd="sng">
                <a:solidFill>
                  <a:schemeClr val="accent3">
                    <a:lumMod val="75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14</a:t>
            </a:fld>
            <a:endParaRPr lang="en-US"/>
          </a:p>
        </p:txBody>
      </p:sp>
      <p:graphicFrame>
        <p:nvGraphicFramePr>
          <p:cNvPr id="2" name="Diagram 1"/>
          <p:cNvGraphicFramePr/>
          <p:nvPr>
            <p:extLst>
              <p:ext uri="{D42A27DB-BD31-4B8C-83A1-F6EECF244321}">
                <p14:modId xmlns:p14="http://schemas.microsoft.com/office/powerpoint/2010/main" val="2366124911"/>
              </p:ext>
            </p:extLst>
          </p:nvPr>
        </p:nvGraphicFramePr>
        <p:xfrm>
          <a:off x="1600200" y="2057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566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1500" y="685800"/>
            <a:ext cx="8001000" cy="548640"/>
          </a:xfrm>
        </p:spPr>
        <p:txBody>
          <a:bodyPr>
            <a:normAutofit fontScale="90000"/>
          </a:bodyPr>
          <a:lstStyle/>
          <a:p>
            <a:pPr algn="ctr"/>
            <a:r>
              <a:rPr lang="en-US" sz="3600" b="1" cap="none" spc="300" dirty="0" smtClean="0">
                <a:ln w="9525" cmpd="sng">
                  <a:solidFill>
                    <a:schemeClr val="accent3">
                      <a:lumMod val="75000"/>
                    </a:schemeClr>
                  </a:solidFill>
                  <a:prstDash val="solid"/>
                  <a:miter lim="800000"/>
                </a:ln>
                <a:effectLst/>
                <a:latin typeface="Berlin Sans FB Demi" panose="020E0802020502020306" pitchFamily="34" charset="0"/>
              </a:rPr>
              <a:t>PARTNERING WITH THE CAREER </a:t>
            </a:r>
            <a:r>
              <a:rPr lang="en-US" sz="36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SERVICES</a:t>
            </a:r>
            <a:r>
              <a:rPr lang="en-US" sz="3600" b="1" cap="none" spc="300" dirty="0" smtClean="0">
                <a:ln w="9525" cmpd="sng">
                  <a:solidFill>
                    <a:schemeClr val="accent3">
                      <a:lumMod val="75000"/>
                    </a:schemeClr>
                  </a:solidFill>
                  <a:prstDash val="solid"/>
                  <a:miter lim="800000"/>
                </a:ln>
                <a:effectLst/>
                <a:latin typeface="Berlin Sans FB Demi" panose="020E0802020502020306" pitchFamily="34" charset="0"/>
              </a:rPr>
              <a:t> INTERNSHIP PROGRAM</a:t>
            </a:r>
            <a:endParaRPr lang="en-US" sz="3600" b="1" cap="none" spc="300" dirty="0">
              <a:ln w="9525" cmpd="sng">
                <a:solidFill>
                  <a:schemeClr val="accent3">
                    <a:lumMod val="75000"/>
                  </a:schemeClr>
                </a:solidFill>
                <a:prstDash val="solid"/>
                <a:miter lim="800000"/>
              </a:ln>
              <a:effectLst/>
              <a:latin typeface="Berlin Sans FB Demi" panose="020E0802020502020306" pitchFamily="34" charset="0"/>
            </a:endParaRPr>
          </a:p>
        </p:txBody>
      </p:sp>
      <p:sp>
        <p:nvSpPr>
          <p:cNvPr id="7" name="Rectangle 3"/>
          <p:cNvSpPr>
            <a:spLocks noGrp="1" noChangeArrowheads="1"/>
          </p:cNvSpPr>
          <p:nvPr>
            <p:ph idx="1"/>
          </p:nvPr>
        </p:nvSpPr>
        <p:spPr>
          <a:xfrm>
            <a:off x="495300" y="1981200"/>
            <a:ext cx="8153400" cy="457200"/>
          </a:xfrm>
        </p:spPr>
        <p:txBody>
          <a:bodyPr>
            <a:noAutofit/>
          </a:bodyPr>
          <a:lstStyle/>
          <a:p>
            <a:pPr algn="ctr" eaLnBrk="1" hangingPunct="1">
              <a:buFont typeface="Wingdings" pitchFamily="2" charset="2"/>
              <a:buNone/>
            </a:pPr>
            <a:r>
              <a:rPr lang="en-US" altLang="en-US" sz="2400" dirty="0" smtClean="0">
                <a:latin typeface="Century Gothic" panose="020B0502020202020204" pitchFamily="34" charset="0"/>
              </a:rPr>
              <a:t>	We don’t guarantee an internship; however, partnering with us improves your chances.</a:t>
            </a:r>
          </a:p>
          <a:p>
            <a:pPr marL="536575" lvl="1" indent="0" algn="ctr" eaLnBrk="1" hangingPunct="1">
              <a:buFont typeface="Verdana" pitchFamily="34" charset="0"/>
              <a:buNone/>
            </a:pPr>
            <a:endParaRPr lang="en-US" altLang="en-US" sz="3200" dirty="0" smtClean="0">
              <a:latin typeface="Century Gothic" panose="020B0502020202020204"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15</a:t>
            </a:fld>
            <a:endParaRPr lang="en-US"/>
          </a:p>
        </p:txBody>
      </p:sp>
      <p:pic>
        <p:nvPicPr>
          <p:cNvPr id="2" name="Picture 1" descr="Estrategia Minerva Blo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895600"/>
            <a:ext cx="4724400" cy="3312638"/>
          </a:xfrm>
          <a:prstGeom prst="rect">
            <a:avLst/>
          </a:prstGeom>
        </p:spPr>
      </p:pic>
    </p:spTree>
    <p:extLst>
      <p:ext uri="{BB962C8B-B14F-4D97-AF65-F5344CB8AC3E}">
        <p14:creationId xmlns:p14="http://schemas.microsoft.com/office/powerpoint/2010/main" val="395589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1500" y="609600"/>
            <a:ext cx="8001000" cy="548640"/>
          </a:xfrm>
        </p:spPr>
        <p:txBody>
          <a:bodyPr>
            <a:normAutofit fontScale="90000"/>
          </a:bodyPr>
          <a:lstStyle/>
          <a:p>
            <a:pPr algn="ctr"/>
            <a:r>
              <a:rPr lang="en-US" sz="44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PARTNER</a:t>
            </a:r>
            <a:r>
              <a:rPr lang="en-US" sz="4400" b="1" cap="none" spc="300" dirty="0" smtClean="0">
                <a:ln w="9525" cmpd="sng">
                  <a:solidFill>
                    <a:schemeClr val="accent3">
                      <a:lumMod val="75000"/>
                    </a:schemeClr>
                  </a:solidFill>
                  <a:prstDash val="solid"/>
                  <a:miter lim="800000"/>
                </a:ln>
                <a:effectLst/>
                <a:latin typeface="Berlin Sans FB Demi" panose="020E0802020502020306" pitchFamily="34" charset="0"/>
              </a:rPr>
              <a:t> WITH THE INTERNSHIP PROGRAM</a:t>
            </a:r>
            <a:endParaRPr lang="en-US" sz="4400" b="1" cap="none" spc="300" dirty="0">
              <a:ln w="9525" cmpd="sng">
                <a:solidFill>
                  <a:schemeClr val="accent3">
                    <a:lumMod val="75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16</a:t>
            </a:fld>
            <a:endParaRPr lang="en-US"/>
          </a:p>
        </p:txBody>
      </p:sp>
      <p:sp>
        <p:nvSpPr>
          <p:cNvPr id="2" name="TextBox 1"/>
          <p:cNvSpPr txBox="1"/>
          <p:nvPr/>
        </p:nvSpPr>
        <p:spPr>
          <a:xfrm>
            <a:off x="762000" y="5726789"/>
            <a:ext cx="7886701"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endParaRPr lang="en-US" sz="1200" dirty="0" smtClean="0"/>
          </a:p>
          <a:p>
            <a:pPr algn="ctr"/>
            <a:r>
              <a:rPr lang="en-US" sz="1200" dirty="0" smtClean="0"/>
              <a:t>“</a:t>
            </a:r>
            <a:r>
              <a:rPr lang="en-US" sz="1200" dirty="0"/>
              <a:t>There’s a great power in words, if you don’t hitch too many of them together.” </a:t>
            </a:r>
            <a:r>
              <a:rPr lang="en-US" sz="1200" b="1" dirty="0"/>
              <a:t>—Josh </a:t>
            </a:r>
            <a:r>
              <a:rPr lang="en-US" sz="1200" b="1" dirty="0" smtClean="0"/>
              <a:t>Billings</a:t>
            </a:r>
            <a:endParaRPr lang="en-US" dirty="0"/>
          </a:p>
        </p:txBody>
      </p:sp>
      <p:graphicFrame>
        <p:nvGraphicFramePr>
          <p:cNvPr id="3" name="Diagram 2"/>
          <p:cNvGraphicFramePr/>
          <p:nvPr>
            <p:extLst>
              <p:ext uri="{D42A27DB-BD31-4B8C-83A1-F6EECF244321}">
                <p14:modId xmlns:p14="http://schemas.microsoft.com/office/powerpoint/2010/main" val="952790768"/>
              </p:ext>
            </p:extLst>
          </p:nvPr>
        </p:nvGraphicFramePr>
        <p:xfrm>
          <a:off x="1905000" y="1904999"/>
          <a:ext cx="5867400" cy="3821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762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1500" y="609600"/>
            <a:ext cx="8001000" cy="548640"/>
          </a:xfrm>
        </p:spPr>
        <p:txBody>
          <a:bodyPr>
            <a:normAutofit fontScale="90000"/>
          </a:bodyPr>
          <a:lstStyle/>
          <a:p>
            <a:pPr algn="ctr"/>
            <a:r>
              <a:rPr lang="en-US" sz="4400" b="1" cap="none" spc="300" dirty="0" smtClean="0">
                <a:ln w="9525" cmpd="sng">
                  <a:solidFill>
                    <a:schemeClr val="accent3">
                      <a:lumMod val="75000"/>
                    </a:schemeClr>
                  </a:solidFill>
                  <a:prstDash val="solid"/>
                  <a:miter lim="800000"/>
                </a:ln>
                <a:effectLst/>
                <a:latin typeface="Berlin Sans FB Demi" panose="020E0802020502020306" pitchFamily="34" charset="0"/>
              </a:rPr>
              <a:t>PARTNER WITH THE INTERNSHIP PROGRAM</a:t>
            </a:r>
            <a:endParaRPr lang="en-US" sz="4400" b="1" cap="none" spc="300" dirty="0">
              <a:ln w="9525" cmpd="sng">
                <a:solidFill>
                  <a:schemeClr val="accent3">
                    <a:lumMod val="75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dirty="0" smtClean="0"/>
              <a:t>West Texas A&amp;M University Experiential Education Program</a:t>
            </a:r>
            <a:endParaRPr lang="en-US" dirty="0"/>
          </a:p>
        </p:txBody>
      </p:sp>
      <p:sp>
        <p:nvSpPr>
          <p:cNvPr id="5" name="Slide Number Placeholder 4"/>
          <p:cNvSpPr>
            <a:spLocks noGrp="1"/>
          </p:cNvSpPr>
          <p:nvPr>
            <p:ph type="sldNum" sz="quarter" idx="12"/>
          </p:nvPr>
        </p:nvSpPr>
        <p:spPr/>
        <p:txBody>
          <a:bodyPr/>
          <a:lstStyle/>
          <a:p>
            <a:fld id="{7C12F47B-4E76-4BCE-9963-0D7697163339}" type="slidenum">
              <a:rPr lang="en-US" smtClean="0"/>
              <a:t>17</a:t>
            </a:fld>
            <a:endParaRPr lang="en-US"/>
          </a:p>
        </p:txBody>
      </p:sp>
      <p:graphicFrame>
        <p:nvGraphicFramePr>
          <p:cNvPr id="3" name="Diagram 2"/>
          <p:cNvGraphicFramePr/>
          <p:nvPr>
            <p:extLst>
              <p:ext uri="{D42A27DB-BD31-4B8C-83A1-F6EECF244321}">
                <p14:modId xmlns:p14="http://schemas.microsoft.com/office/powerpoint/2010/main" val="3363671445"/>
              </p:ext>
            </p:extLst>
          </p:nvPr>
        </p:nvGraphicFramePr>
        <p:xfrm>
          <a:off x="1219200" y="1981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571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1500" y="609600"/>
            <a:ext cx="8001000" cy="548640"/>
          </a:xfrm>
        </p:spPr>
        <p:txBody>
          <a:bodyPr>
            <a:normAutofit fontScale="90000"/>
          </a:bodyPr>
          <a:lstStyle/>
          <a:p>
            <a:pPr algn="ctr"/>
            <a:r>
              <a:rPr lang="en-US" sz="44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PARTNER</a:t>
            </a:r>
            <a:r>
              <a:rPr lang="en-US" sz="4400" b="1" cap="none" spc="300" dirty="0" smtClean="0">
                <a:ln w="9525" cmpd="sng">
                  <a:solidFill>
                    <a:schemeClr val="accent3">
                      <a:lumMod val="75000"/>
                    </a:schemeClr>
                  </a:solidFill>
                  <a:prstDash val="solid"/>
                  <a:miter lim="800000"/>
                </a:ln>
                <a:effectLst/>
                <a:latin typeface="Berlin Sans FB Demi" panose="020E0802020502020306" pitchFamily="34" charset="0"/>
              </a:rPr>
              <a:t> WITH THE INTERNSHIP PROGRAM</a:t>
            </a:r>
            <a:endParaRPr lang="en-US" sz="4400" b="1" cap="none" spc="300" dirty="0">
              <a:ln w="9525" cmpd="sng">
                <a:solidFill>
                  <a:schemeClr val="accent3">
                    <a:lumMod val="75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18</a:t>
            </a:fld>
            <a:endParaRPr lang="en-US"/>
          </a:p>
        </p:txBody>
      </p:sp>
      <p:sp>
        <p:nvSpPr>
          <p:cNvPr id="13" name="TextBox 3"/>
          <p:cNvSpPr txBox="1">
            <a:spLocks noChangeArrowheads="1"/>
          </p:cNvSpPr>
          <p:nvPr/>
        </p:nvSpPr>
        <p:spPr bwMode="auto">
          <a:xfrm>
            <a:off x="2743200" y="5593229"/>
            <a:ext cx="3505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Century Gothic" pitchFamily="34" charset="0"/>
              </a:defRPr>
            </a:lvl1pPr>
            <a:lvl2pPr marL="742950" indent="-285750" eaLnBrk="0" hangingPunct="0">
              <a:spcBef>
                <a:spcPct val="20000"/>
              </a:spcBef>
              <a:buClr>
                <a:schemeClr val="accent1"/>
              </a:buClr>
              <a:buSzPct val="95000"/>
              <a:buFont typeface="Verdana" pitchFamily="34" charset="0"/>
              <a:buChar char="›"/>
              <a:defRPr sz="2600">
                <a:solidFill>
                  <a:schemeClr val="tx1"/>
                </a:solidFill>
                <a:latin typeface="Century Gothic" pitchFamily="34" charset="0"/>
              </a:defRPr>
            </a:lvl2pPr>
            <a:lvl3pPr marL="1143000" indent="-228600" eaLnBrk="0" hangingPunct="0">
              <a:spcBef>
                <a:spcPct val="20000"/>
              </a:spcBef>
              <a:buClr>
                <a:schemeClr val="accent1"/>
              </a:buClr>
              <a:buFont typeface="Wingdings 2" pitchFamily="18" charset="2"/>
              <a:buChar char=""/>
              <a:defRPr sz="2400">
                <a:solidFill>
                  <a:schemeClr val="tx1"/>
                </a:solidFill>
                <a:latin typeface="Century Gothic" pitchFamily="34" charset="0"/>
              </a:defRPr>
            </a:lvl3pPr>
            <a:lvl4pPr marL="1600200" indent="-228600" eaLnBrk="0" hangingPunct="0">
              <a:spcBef>
                <a:spcPct val="20000"/>
              </a:spcBef>
              <a:buClr>
                <a:schemeClr val="accent1"/>
              </a:buClr>
              <a:buFont typeface="Wingdings 2" pitchFamily="18" charset="2"/>
              <a:buChar char=""/>
              <a:defRPr sz="2000">
                <a:solidFill>
                  <a:schemeClr val="tx1"/>
                </a:solidFill>
                <a:latin typeface="Century Gothic" pitchFamily="34" charset="0"/>
              </a:defRPr>
            </a:lvl4pPr>
            <a:lvl5pPr marL="2057400" indent="-228600" eaLnBrk="0" hangingPunct="0">
              <a:spcBef>
                <a:spcPct val="20000"/>
              </a:spcBef>
              <a:buClr>
                <a:srgbClr val="FF90B2"/>
              </a:buClr>
              <a:buFont typeface="Wingdings 2" pitchFamily="18" charset="2"/>
              <a:buChar char=""/>
              <a:defRPr sz="1900">
                <a:solidFill>
                  <a:schemeClr val="tx1"/>
                </a:solidFill>
                <a:latin typeface="Century Gothic" pitchFamily="34" charset="0"/>
              </a:defRPr>
            </a:lvl5pPr>
            <a:lvl6pPr marL="25146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6pPr>
            <a:lvl7pPr marL="29718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7pPr>
            <a:lvl8pPr marL="34290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8pPr>
            <a:lvl9pPr marL="38862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9pPr>
          </a:lstStyle>
          <a:p>
            <a:pPr algn="ctr" eaLnBrk="1" hangingPunct="1">
              <a:spcBef>
                <a:spcPct val="0"/>
              </a:spcBef>
              <a:buClrTx/>
              <a:buSzTx/>
              <a:buFontTx/>
              <a:buNone/>
            </a:pPr>
            <a:r>
              <a:rPr lang="en-US" altLang="en-US" sz="1400" dirty="0">
                <a:latin typeface="Eras Demi ITC" pitchFamily="34" charset="0"/>
              </a:rPr>
              <a:t>Click the </a:t>
            </a:r>
            <a:r>
              <a:rPr lang="en-US" altLang="en-US" sz="1400" dirty="0" smtClean="0">
                <a:latin typeface="Eras Demi ITC" pitchFamily="34" charset="0"/>
              </a:rPr>
              <a:t>picture for mock interviewing information. Click </a:t>
            </a:r>
            <a:r>
              <a:rPr lang="en-US" altLang="en-US" sz="1400" dirty="0" smtClean="0">
                <a:latin typeface="Eras Demi ITC" pitchFamily="34" charset="0"/>
                <a:hlinkClick r:id="rId3"/>
              </a:rPr>
              <a:t>here</a:t>
            </a:r>
            <a:r>
              <a:rPr lang="en-US" altLang="en-US" sz="1400" dirty="0" smtClean="0">
                <a:latin typeface="Eras Demi ITC" pitchFamily="34" charset="0"/>
              </a:rPr>
              <a:t> for online interviewing workshop.</a:t>
            </a:r>
            <a:endParaRPr lang="en-US" altLang="en-US" sz="1400" dirty="0">
              <a:latin typeface="Eras Demi ITC"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802228544"/>
              </p:ext>
            </p:extLst>
          </p:nvPr>
        </p:nvGraphicFramePr>
        <p:xfrm>
          <a:off x="754856" y="1739900"/>
          <a:ext cx="7634287" cy="3594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1971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1500" y="609600"/>
            <a:ext cx="8001000" cy="548640"/>
          </a:xfrm>
        </p:spPr>
        <p:txBody>
          <a:bodyPr>
            <a:normAutofit fontScale="90000"/>
          </a:bodyPr>
          <a:lstStyle/>
          <a:p>
            <a:pPr algn="ctr"/>
            <a:r>
              <a:rPr lang="en-US" sz="4800" b="1" cap="none" spc="300" dirty="0" smtClean="0">
                <a:ln w="9525" cmpd="sng">
                  <a:solidFill>
                    <a:schemeClr val="accent3">
                      <a:lumMod val="75000"/>
                    </a:schemeClr>
                  </a:solidFill>
                  <a:prstDash val="solid"/>
                  <a:miter lim="800000"/>
                </a:ln>
                <a:effectLst/>
                <a:latin typeface="Berlin Sans FB Demi" panose="020E0802020502020306" pitchFamily="34" charset="0"/>
              </a:rPr>
              <a:t>WHAT IF I FIND MY OWN INTERNSHIP?</a:t>
            </a:r>
            <a:endParaRPr lang="en-US" sz="4800" b="1" cap="none" spc="300" dirty="0">
              <a:ln w="9525" cmpd="sng">
                <a:solidFill>
                  <a:schemeClr val="accent3">
                    <a:lumMod val="75000"/>
                  </a:schemeClr>
                </a:solidFill>
                <a:prstDash val="solid"/>
                <a:miter lim="800000"/>
              </a:ln>
              <a:effectLst/>
              <a:latin typeface="Berlin Sans FB Demi" panose="020E0802020502020306" pitchFamily="34" charset="0"/>
            </a:endParaRPr>
          </a:p>
        </p:txBody>
      </p:sp>
      <p:sp>
        <p:nvSpPr>
          <p:cNvPr id="8" name="Rectangle 3"/>
          <p:cNvSpPr>
            <a:spLocks noGrp="1" noChangeArrowheads="1"/>
          </p:cNvSpPr>
          <p:nvPr>
            <p:ph idx="1"/>
          </p:nvPr>
        </p:nvSpPr>
        <p:spPr>
          <a:xfrm>
            <a:off x="4495800" y="2022046"/>
            <a:ext cx="3429001" cy="2712308"/>
          </a:xfrm>
        </p:spPr>
        <p:txBody>
          <a:bodyPr>
            <a:noAutofit/>
          </a:bodyPr>
          <a:lstStyle/>
          <a:p>
            <a:pPr algn="ctr" eaLnBrk="1" hangingPunct="1">
              <a:lnSpc>
                <a:spcPct val="90000"/>
              </a:lnSpc>
              <a:buFontTx/>
              <a:buNone/>
            </a:pPr>
            <a:r>
              <a:rPr lang="en-US" altLang="en-US" sz="2600" dirty="0" smtClean="0">
                <a:latin typeface="Century Gothic" panose="020B0502020202020204" pitchFamily="34" charset="0"/>
              </a:rPr>
              <a:t>	Contact us immediately. We’ll work with your academic department and try to coordinate credit if possible.</a:t>
            </a:r>
          </a:p>
          <a:p>
            <a:pPr algn="ctr" eaLnBrk="1" hangingPunct="1">
              <a:lnSpc>
                <a:spcPct val="90000"/>
              </a:lnSpc>
              <a:buFontTx/>
              <a:buNone/>
            </a:pPr>
            <a:endParaRPr lang="en-US" altLang="en-US" sz="2600" dirty="0" smtClean="0">
              <a:latin typeface="Century Gothic" panose="020B0502020202020204" pitchFamily="34" charset="0"/>
            </a:endParaRPr>
          </a:p>
          <a:p>
            <a:pPr algn="ctr" eaLnBrk="1" hangingPunct="1">
              <a:lnSpc>
                <a:spcPct val="90000"/>
              </a:lnSpc>
              <a:buFontTx/>
              <a:buNone/>
            </a:pPr>
            <a:r>
              <a:rPr lang="en-US" altLang="en-US" sz="2600" dirty="0" smtClean="0">
                <a:latin typeface="Century Gothic" panose="020B0502020202020204" pitchFamily="34" charset="0"/>
              </a:rPr>
              <a:t>	</a:t>
            </a:r>
            <a:endParaRPr lang="en-US" altLang="en-US" sz="2600" b="1" i="1" dirty="0" smtClean="0">
              <a:latin typeface="Century Gothic" panose="020B0502020202020204"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19</a:t>
            </a:fld>
            <a:endParaRPr lang="en-US"/>
          </a:p>
        </p:txBody>
      </p:sp>
      <p:pic>
        <p:nvPicPr>
          <p:cNvPr id="2" name="Picture 1" descr="On Choosing The Right University Course - Research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2444273"/>
            <a:ext cx="2819400" cy="1867853"/>
          </a:xfrm>
          <a:prstGeom prst="rect">
            <a:avLst/>
          </a:prstGeom>
        </p:spPr>
      </p:pic>
    </p:spTree>
    <p:extLst>
      <p:ext uri="{BB962C8B-B14F-4D97-AF65-F5344CB8AC3E}">
        <p14:creationId xmlns:p14="http://schemas.microsoft.com/office/powerpoint/2010/main" val="47880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838200"/>
            <a:ext cx="8001000" cy="548640"/>
          </a:xfrm>
        </p:spPr>
        <p:txBody>
          <a:bodyPr>
            <a:normAutofit fontScale="90000"/>
          </a:bodyPr>
          <a:lstStyle/>
          <a:p>
            <a:pPr algn="ctr"/>
            <a:r>
              <a:rPr lang="en-US" sz="6000" cap="none" spc="600" dirty="0" smtClean="0">
                <a:ln w="9525" cmpd="sng">
                  <a:solidFill>
                    <a:schemeClr val="accent3">
                      <a:lumMod val="60000"/>
                      <a:lumOff val="40000"/>
                    </a:schemeClr>
                  </a:solidFill>
                  <a:prstDash val="solid"/>
                  <a:miter lim="800000"/>
                </a:ln>
                <a:effectLst/>
                <a:latin typeface="Berlin Sans FB Demi" panose="020E0802020502020306" pitchFamily="34" charset="0"/>
              </a:rPr>
              <a:t>WHAT IS AN INTERNSHIP?</a:t>
            </a:r>
            <a:endParaRPr lang="en-US" sz="6000" cap="none" spc="600" dirty="0">
              <a:ln w="9525" cmpd="sng">
                <a:solidFill>
                  <a:schemeClr val="accent3">
                    <a:lumMod val="60000"/>
                    <a:lumOff val="40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dirty="0" smtClean="0"/>
              <a:t>West Texas A&amp;M University </a:t>
            </a:r>
          </a:p>
          <a:p>
            <a:r>
              <a:rPr lang="en-US" dirty="0" smtClean="0"/>
              <a:t>Experiential Education Program</a:t>
            </a:r>
            <a:endParaRPr lang="en-US" dirty="0"/>
          </a:p>
        </p:txBody>
      </p:sp>
      <p:sp>
        <p:nvSpPr>
          <p:cNvPr id="5" name="Slide Number Placeholder 4"/>
          <p:cNvSpPr>
            <a:spLocks noGrp="1"/>
          </p:cNvSpPr>
          <p:nvPr>
            <p:ph type="sldNum" sz="quarter" idx="12"/>
          </p:nvPr>
        </p:nvSpPr>
        <p:spPr/>
        <p:txBody>
          <a:bodyPr/>
          <a:lstStyle/>
          <a:p>
            <a:fld id="{7C12F47B-4E76-4BCE-9963-0D7697163339}" type="slidenum">
              <a:rPr lang="en-US" smtClean="0"/>
              <a:t>2</a:t>
            </a:fld>
            <a:endParaRPr lang="en-US"/>
          </a:p>
        </p:txBody>
      </p:sp>
      <p:sp>
        <p:nvSpPr>
          <p:cNvPr id="7" name="Rectangle 6"/>
          <p:cNvSpPr/>
          <p:nvPr/>
        </p:nvSpPr>
        <p:spPr>
          <a:xfrm>
            <a:off x="599047" y="3228534"/>
            <a:ext cx="2209800" cy="738664"/>
          </a:xfrm>
          <a:prstGeom prst="rect">
            <a:avLst/>
          </a:prstGeom>
        </p:spPr>
        <p:txBody>
          <a:bodyPr wrap="square">
            <a:spAutoFit/>
          </a:bodyPr>
          <a:lstStyle/>
          <a:p>
            <a:pPr algn="ctr"/>
            <a:r>
              <a:rPr lang="en-US" altLang="en-US" sz="4200" b="1" dirty="0" smtClean="0">
                <a:latin typeface="Bodoni MT Black" panose="02070A03080606020203" pitchFamily="18" charset="0"/>
              </a:rPr>
              <a:t>School</a:t>
            </a:r>
          </a:p>
        </p:txBody>
      </p:sp>
      <p:sp>
        <p:nvSpPr>
          <p:cNvPr id="8" name="Rectangle 7"/>
          <p:cNvSpPr/>
          <p:nvPr/>
        </p:nvSpPr>
        <p:spPr>
          <a:xfrm>
            <a:off x="6858000" y="2934519"/>
            <a:ext cx="2209800" cy="1323439"/>
          </a:xfrm>
          <a:prstGeom prst="rect">
            <a:avLst/>
          </a:prstGeom>
        </p:spPr>
        <p:txBody>
          <a:bodyPr wrap="square">
            <a:spAutoFit/>
          </a:bodyPr>
          <a:lstStyle/>
          <a:p>
            <a:pPr algn="ctr">
              <a:spcBef>
                <a:spcPct val="0"/>
              </a:spcBef>
            </a:pPr>
            <a:r>
              <a:rPr lang="en-US" altLang="en-US" sz="4000" b="1" dirty="0">
                <a:latin typeface="Bodoni MT Black" panose="02070A03080606020203" pitchFamily="18" charset="0"/>
              </a:rPr>
              <a:t>Work </a:t>
            </a:r>
            <a:endParaRPr lang="en-US" altLang="en-US" sz="4000" b="1" dirty="0" smtClean="0">
              <a:latin typeface="Bodoni MT Black" panose="02070A03080606020203" pitchFamily="18" charset="0"/>
            </a:endParaRPr>
          </a:p>
          <a:p>
            <a:pPr algn="ctr">
              <a:spcBef>
                <a:spcPct val="0"/>
              </a:spcBef>
            </a:pPr>
            <a:r>
              <a:rPr lang="en-US" altLang="en-US" sz="4000" b="1" dirty="0" smtClean="0">
                <a:latin typeface="Bodoni MT Black" panose="02070A03080606020203" pitchFamily="18" charset="0"/>
              </a:rPr>
              <a:t>World</a:t>
            </a:r>
            <a:endParaRPr lang="en-US" altLang="en-US" sz="4000" b="1" dirty="0">
              <a:latin typeface="Bodoni MT Black" panose="02070A03080606020203" pitchFamily="18" charset="0"/>
            </a:endParaRPr>
          </a:p>
        </p:txBody>
      </p:sp>
      <p:sp>
        <p:nvSpPr>
          <p:cNvPr id="9" name="Rectangle 8"/>
          <p:cNvSpPr/>
          <p:nvPr/>
        </p:nvSpPr>
        <p:spPr>
          <a:xfrm>
            <a:off x="152400" y="4548718"/>
            <a:ext cx="8991600" cy="461665"/>
          </a:xfrm>
          <a:prstGeom prst="rect">
            <a:avLst/>
          </a:prstGeom>
        </p:spPr>
        <p:txBody>
          <a:bodyPr wrap="square">
            <a:spAutoFit/>
          </a:bodyPr>
          <a:lstStyle/>
          <a:p>
            <a:pPr algn="ctr">
              <a:spcBef>
                <a:spcPct val="0"/>
              </a:spcBef>
            </a:pPr>
            <a:r>
              <a:rPr lang="en-US" altLang="en-US" sz="2000" b="1" dirty="0" smtClean="0"/>
              <a:t>Internships act as a bridge between school and the work world</a:t>
            </a:r>
            <a:r>
              <a:rPr lang="en-US" altLang="en-US" sz="2400" b="1" dirty="0" smtClean="0"/>
              <a:t>.</a:t>
            </a:r>
            <a:endParaRPr lang="en-US" altLang="en-US" sz="2400" b="1" dirty="0"/>
          </a:p>
        </p:txBody>
      </p:sp>
      <p:sp>
        <p:nvSpPr>
          <p:cNvPr id="3" name="TextBox 2"/>
          <p:cNvSpPr txBox="1"/>
          <p:nvPr/>
        </p:nvSpPr>
        <p:spPr>
          <a:xfrm>
            <a:off x="2514600" y="4973094"/>
            <a:ext cx="4713849" cy="1477328"/>
          </a:xfrm>
          <a:prstGeom prst="rect">
            <a:avLst/>
          </a:prstGeom>
          <a:noFill/>
        </p:spPr>
        <p:txBody>
          <a:bodyPr wrap="square" rtlCol="0">
            <a:spAutoFit/>
          </a:bodyPr>
          <a:lstStyle/>
          <a:p>
            <a:pPr algn="ctr"/>
            <a:r>
              <a:rPr lang="en-US" i="1" dirty="0"/>
              <a:t>A staggering 95 percent of employers said candidate experience is a factor in hiring decisions, according to an annual survey by the National Association of Colleges and Employers (NACE)</a:t>
            </a:r>
          </a:p>
        </p:txBody>
      </p:sp>
      <p:pic>
        <p:nvPicPr>
          <p:cNvPr id="12" name="Picture 11" descr="spinal nerve | Upper Cervical Studi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199" y="2443236"/>
            <a:ext cx="4256649" cy="2165045"/>
          </a:xfrm>
          <a:prstGeom prst="rect">
            <a:avLst/>
          </a:prstGeom>
        </p:spPr>
      </p:pic>
    </p:spTree>
    <p:extLst>
      <p:ext uri="{BB962C8B-B14F-4D97-AF65-F5344CB8AC3E}">
        <p14:creationId xmlns:p14="http://schemas.microsoft.com/office/powerpoint/2010/main" val="44256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1500" y="609600"/>
            <a:ext cx="8001000" cy="548640"/>
          </a:xfrm>
        </p:spPr>
        <p:txBody>
          <a:bodyPr>
            <a:normAutofit fontScale="90000"/>
          </a:bodyPr>
          <a:lstStyle/>
          <a:p>
            <a:pPr algn="ctr"/>
            <a:r>
              <a:rPr lang="en-US" sz="54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ACADEMIC</a:t>
            </a:r>
            <a:r>
              <a:rPr lang="en-US" sz="5400" b="1" cap="none" spc="300" dirty="0" smtClean="0">
                <a:ln w="9525" cmpd="sng">
                  <a:solidFill>
                    <a:schemeClr val="accent3">
                      <a:lumMod val="75000"/>
                    </a:schemeClr>
                  </a:solidFill>
                  <a:prstDash val="solid"/>
                  <a:miter lim="800000"/>
                </a:ln>
                <a:effectLst/>
                <a:latin typeface="Berlin Sans FB Demi" panose="020E0802020502020306" pitchFamily="34" charset="0"/>
              </a:rPr>
              <a:t> CREDIT</a:t>
            </a:r>
            <a:endParaRPr lang="en-US" sz="5400" b="1" cap="none" spc="300" dirty="0">
              <a:ln w="9525" cmpd="sng">
                <a:solidFill>
                  <a:schemeClr val="accent3">
                    <a:lumMod val="75000"/>
                  </a:schemeClr>
                </a:solidFill>
                <a:prstDash val="solid"/>
                <a:miter lim="800000"/>
              </a:ln>
              <a:effectLst/>
              <a:latin typeface="Berlin Sans FB Demi" panose="020E0802020502020306" pitchFamily="34" charset="0"/>
            </a:endParaRPr>
          </a:p>
        </p:txBody>
      </p:sp>
      <p:sp>
        <p:nvSpPr>
          <p:cNvPr id="7" name="Rectangle 3"/>
          <p:cNvSpPr>
            <a:spLocks noGrp="1" noChangeArrowheads="1"/>
          </p:cNvSpPr>
          <p:nvPr>
            <p:ph idx="1"/>
          </p:nvPr>
        </p:nvSpPr>
        <p:spPr>
          <a:xfrm>
            <a:off x="390525" y="3886200"/>
            <a:ext cx="8229600" cy="609600"/>
          </a:xfrm>
        </p:spPr>
        <p:txBody>
          <a:bodyPr>
            <a:noAutofit/>
          </a:bodyPr>
          <a:lstStyle/>
          <a:p>
            <a:pPr marL="65087" indent="0" algn="ctr" eaLnBrk="1" hangingPunct="1">
              <a:lnSpc>
                <a:spcPct val="80000"/>
              </a:lnSpc>
              <a:buFont typeface="Wingdings 2" pitchFamily="18" charset="2"/>
              <a:buNone/>
              <a:defRPr/>
            </a:pPr>
            <a:r>
              <a:rPr lang="en-US" altLang="en-US" sz="2400" dirty="0" smtClean="0">
                <a:latin typeface="Century Gothic" panose="020B0502020202020204" pitchFamily="34" charset="0"/>
              </a:rPr>
              <a:t>Once you have an internship offer (and before you start), meet with our office and we’ll help you explore the credit possibilities.</a:t>
            </a:r>
          </a:p>
          <a:p>
            <a:pPr eaLnBrk="1" hangingPunct="1">
              <a:lnSpc>
                <a:spcPct val="80000"/>
              </a:lnSpc>
              <a:buFont typeface="Wingdings" pitchFamily="2" charset="2"/>
              <a:buNone/>
              <a:defRPr/>
            </a:pPr>
            <a:endParaRPr lang="en-US" altLang="en-US" sz="2400" dirty="0" smtClean="0">
              <a:latin typeface="Century Gothic" panose="020B0502020202020204"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20</a:t>
            </a:fld>
            <a:endParaRPr lang="en-US"/>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9425" y="2209800"/>
            <a:ext cx="81407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31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1500" y="609600"/>
            <a:ext cx="8001000" cy="548640"/>
          </a:xfrm>
        </p:spPr>
        <p:txBody>
          <a:bodyPr>
            <a:normAutofit fontScale="90000"/>
          </a:bodyPr>
          <a:lstStyle/>
          <a:p>
            <a:pPr algn="ctr"/>
            <a:r>
              <a:rPr lang="en-US" sz="5400" b="1" cap="none" spc="300" dirty="0" smtClean="0">
                <a:ln w="9525" cmpd="sng">
                  <a:solidFill>
                    <a:schemeClr val="accent3">
                      <a:lumMod val="75000"/>
                    </a:schemeClr>
                  </a:solidFill>
                  <a:prstDash val="solid"/>
                  <a:miter lim="800000"/>
                </a:ln>
                <a:effectLst/>
                <a:latin typeface="Berlin Sans FB Demi" panose="020E0802020502020306" pitchFamily="34" charset="0"/>
              </a:rPr>
              <a:t>ETHICAL </a:t>
            </a:r>
            <a:r>
              <a:rPr lang="en-US" sz="54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CONSIDERATIONS</a:t>
            </a:r>
            <a:endParaRPr lang="en-US" sz="5400" b="1" cap="none" spc="300" dirty="0">
              <a:ln w="9525" cmpd="sng">
                <a:solidFill>
                  <a:schemeClr val="accent3">
                    <a:lumMod val="60000"/>
                    <a:lumOff val="40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21</a:t>
            </a:fld>
            <a:endParaRPr lang="en-US"/>
          </a:p>
        </p:txBody>
      </p:sp>
      <p:pic>
        <p:nvPicPr>
          <p:cNvPr id="2" name="Picture 1" descr="Markethics - Marketing Etico e Sociale, CSR, Comunicazion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909762"/>
            <a:ext cx="5124450" cy="3269399"/>
          </a:xfrm>
          <a:prstGeom prst="rect">
            <a:avLst/>
          </a:prstGeom>
        </p:spPr>
      </p:pic>
      <p:graphicFrame>
        <p:nvGraphicFramePr>
          <p:cNvPr id="3" name="Diagram 2"/>
          <p:cNvGraphicFramePr/>
          <p:nvPr>
            <p:extLst>
              <p:ext uri="{D42A27DB-BD31-4B8C-83A1-F6EECF244321}">
                <p14:modId xmlns:p14="http://schemas.microsoft.com/office/powerpoint/2010/main" val="1452006590"/>
              </p:ext>
            </p:extLst>
          </p:nvPr>
        </p:nvGraphicFramePr>
        <p:xfrm>
          <a:off x="1600200" y="5374384"/>
          <a:ext cx="5791200" cy="9509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8072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1500" y="609600"/>
            <a:ext cx="8001000" cy="548640"/>
          </a:xfrm>
        </p:spPr>
        <p:txBody>
          <a:bodyPr>
            <a:normAutofit fontScale="90000"/>
          </a:bodyPr>
          <a:lstStyle/>
          <a:p>
            <a:pPr algn="ctr"/>
            <a:r>
              <a:rPr lang="en-US" sz="66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WRAPPING</a:t>
            </a:r>
            <a:r>
              <a:rPr lang="en-US" sz="6600" b="1" cap="none" spc="300" dirty="0" smtClean="0">
                <a:ln w="9525" cmpd="sng">
                  <a:solidFill>
                    <a:schemeClr val="accent3">
                      <a:lumMod val="75000"/>
                    </a:schemeClr>
                  </a:solidFill>
                  <a:prstDash val="solid"/>
                  <a:miter lim="800000"/>
                </a:ln>
                <a:effectLst/>
                <a:latin typeface="Berlin Sans FB Demi" panose="020E0802020502020306" pitchFamily="34" charset="0"/>
              </a:rPr>
              <a:t> IT UP</a:t>
            </a:r>
            <a:endParaRPr lang="en-US" sz="6600" b="1" cap="none" spc="300" dirty="0">
              <a:ln w="9525" cmpd="sng">
                <a:solidFill>
                  <a:schemeClr val="accent3">
                    <a:lumMod val="75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22</a:t>
            </a:fld>
            <a:endParaRPr lang="en-US"/>
          </a:p>
        </p:txBody>
      </p:sp>
      <p:graphicFrame>
        <p:nvGraphicFramePr>
          <p:cNvPr id="3" name="Diagram 2"/>
          <p:cNvGraphicFramePr/>
          <p:nvPr>
            <p:extLst>
              <p:ext uri="{D42A27DB-BD31-4B8C-83A1-F6EECF244321}">
                <p14:modId xmlns:p14="http://schemas.microsoft.com/office/powerpoint/2010/main" val="1822520279"/>
              </p:ext>
            </p:extLst>
          </p:nvPr>
        </p:nvGraphicFramePr>
        <p:xfrm>
          <a:off x="15240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4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graphicEl>
                                              <a:dgm id="{3641D2DC-1964-4281-8D7C-B20307986EC6}"/>
                                            </p:graphicEl>
                                          </p:spTgt>
                                        </p:tgtEl>
                                        <p:attrNameLst>
                                          <p:attrName>style.visibility</p:attrName>
                                        </p:attrNameLst>
                                      </p:cBhvr>
                                      <p:to>
                                        <p:strVal val="visible"/>
                                      </p:to>
                                    </p:set>
                                    <p:anim calcmode="lin" valueType="num">
                                      <p:cBhvr>
                                        <p:cTn id="7" dur="500" fill="hold"/>
                                        <p:tgtEl>
                                          <p:spTgt spid="3">
                                            <p:graphicEl>
                                              <a:dgm id="{3641D2DC-1964-4281-8D7C-B20307986EC6}"/>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3641D2DC-1964-4281-8D7C-B20307986EC6}"/>
                                            </p:graphicEl>
                                          </p:spTgt>
                                        </p:tgtEl>
                                        <p:attrNameLst>
                                          <p:attrName>ppt_h</p:attrName>
                                        </p:attrNameLst>
                                      </p:cBhvr>
                                      <p:tavLst>
                                        <p:tav tm="0">
                                          <p:val>
                                            <p:fltVal val="0"/>
                                          </p:val>
                                        </p:tav>
                                        <p:tav tm="100000">
                                          <p:val>
                                            <p:strVal val="#ppt_h"/>
                                          </p:val>
                                        </p:tav>
                                      </p:tavLst>
                                    </p:anim>
                                    <p:animEffect transition="in" filter="fade">
                                      <p:cBhvr>
                                        <p:cTn id="9" dur="500"/>
                                        <p:tgtEl>
                                          <p:spTgt spid="3">
                                            <p:graphicEl>
                                              <a:dgm id="{3641D2DC-1964-4281-8D7C-B20307986EC6}"/>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graphicEl>
                                              <a:dgm id="{9366354C-87A5-4BD4-9AA1-B28024DAACF3}"/>
                                            </p:graphicEl>
                                          </p:spTgt>
                                        </p:tgtEl>
                                        <p:attrNameLst>
                                          <p:attrName>style.visibility</p:attrName>
                                        </p:attrNameLst>
                                      </p:cBhvr>
                                      <p:to>
                                        <p:strVal val="visible"/>
                                      </p:to>
                                    </p:set>
                                    <p:anim calcmode="lin" valueType="num">
                                      <p:cBhvr>
                                        <p:cTn id="14" dur="500" fill="hold"/>
                                        <p:tgtEl>
                                          <p:spTgt spid="3">
                                            <p:graphicEl>
                                              <a:dgm id="{9366354C-87A5-4BD4-9AA1-B28024DAACF3}"/>
                                            </p:graphicEl>
                                          </p:spTgt>
                                        </p:tgtEl>
                                        <p:attrNameLst>
                                          <p:attrName>ppt_w</p:attrName>
                                        </p:attrNameLst>
                                      </p:cBhvr>
                                      <p:tavLst>
                                        <p:tav tm="0">
                                          <p:val>
                                            <p:fltVal val="0"/>
                                          </p:val>
                                        </p:tav>
                                        <p:tav tm="100000">
                                          <p:val>
                                            <p:strVal val="#ppt_w"/>
                                          </p:val>
                                        </p:tav>
                                      </p:tavLst>
                                    </p:anim>
                                    <p:anim calcmode="lin" valueType="num">
                                      <p:cBhvr>
                                        <p:cTn id="15" dur="500" fill="hold"/>
                                        <p:tgtEl>
                                          <p:spTgt spid="3">
                                            <p:graphicEl>
                                              <a:dgm id="{9366354C-87A5-4BD4-9AA1-B28024DAACF3}"/>
                                            </p:graphicEl>
                                          </p:spTgt>
                                        </p:tgtEl>
                                        <p:attrNameLst>
                                          <p:attrName>ppt_h</p:attrName>
                                        </p:attrNameLst>
                                      </p:cBhvr>
                                      <p:tavLst>
                                        <p:tav tm="0">
                                          <p:val>
                                            <p:fltVal val="0"/>
                                          </p:val>
                                        </p:tav>
                                        <p:tav tm="100000">
                                          <p:val>
                                            <p:strVal val="#ppt_h"/>
                                          </p:val>
                                        </p:tav>
                                      </p:tavLst>
                                    </p:anim>
                                    <p:animEffect transition="in" filter="fade">
                                      <p:cBhvr>
                                        <p:cTn id="16" dur="500"/>
                                        <p:tgtEl>
                                          <p:spTgt spid="3">
                                            <p:graphicEl>
                                              <a:dgm id="{9366354C-87A5-4BD4-9AA1-B28024DAACF3}"/>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graphicEl>
                                              <a:dgm id="{765BC16C-16B3-463A-BD69-C5ED825439FD}"/>
                                            </p:graphicEl>
                                          </p:spTgt>
                                        </p:tgtEl>
                                        <p:attrNameLst>
                                          <p:attrName>style.visibility</p:attrName>
                                        </p:attrNameLst>
                                      </p:cBhvr>
                                      <p:to>
                                        <p:strVal val="visible"/>
                                      </p:to>
                                    </p:set>
                                    <p:anim calcmode="lin" valueType="num">
                                      <p:cBhvr>
                                        <p:cTn id="21" dur="500" fill="hold"/>
                                        <p:tgtEl>
                                          <p:spTgt spid="3">
                                            <p:graphicEl>
                                              <a:dgm id="{765BC16C-16B3-463A-BD69-C5ED825439FD}"/>
                                            </p:graphicEl>
                                          </p:spTgt>
                                        </p:tgtEl>
                                        <p:attrNameLst>
                                          <p:attrName>ppt_w</p:attrName>
                                        </p:attrNameLst>
                                      </p:cBhvr>
                                      <p:tavLst>
                                        <p:tav tm="0">
                                          <p:val>
                                            <p:fltVal val="0"/>
                                          </p:val>
                                        </p:tav>
                                        <p:tav tm="100000">
                                          <p:val>
                                            <p:strVal val="#ppt_w"/>
                                          </p:val>
                                        </p:tav>
                                      </p:tavLst>
                                    </p:anim>
                                    <p:anim calcmode="lin" valueType="num">
                                      <p:cBhvr>
                                        <p:cTn id="22" dur="500" fill="hold"/>
                                        <p:tgtEl>
                                          <p:spTgt spid="3">
                                            <p:graphicEl>
                                              <a:dgm id="{765BC16C-16B3-463A-BD69-C5ED825439FD}"/>
                                            </p:graphicEl>
                                          </p:spTgt>
                                        </p:tgtEl>
                                        <p:attrNameLst>
                                          <p:attrName>ppt_h</p:attrName>
                                        </p:attrNameLst>
                                      </p:cBhvr>
                                      <p:tavLst>
                                        <p:tav tm="0">
                                          <p:val>
                                            <p:fltVal val="0"/>
                                          </p:val>
                                        </p:tav>
                                        <p:tav tm="100000">
                                          <p:val>
                                            <p:strVal val="#ppt_h"/>
                                          </p:val>
                                        </p:tav>
                                      </p:tavLst>
                                    </p:anim>
                                    <p:animEffect transition="in" filter="fade">
                                      <p:cBhvr>
                                        <p:cTn id="23" dur="500"/>
                                        <p:tgtEl>
                                          <p:spTgt spid="3">
                                            <p:graphicEl>
                                              <a:dgm id="{765BC16C-16B3-463A-BD69-C5ED825439F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graphicEl>
                                              <a:dgm id="{8DCC6326-4D38-48F6-B276-D03C53216E3D}"/>
                                            </p:graphicEl>
                                          </p:spTgt>
                                        </p:tgtEl>
                                        <p:attrNameLst>
                                          <p:attrName>style.visibility</p:attrName>
                                        </p:attrNameLst>
                                      </p:cBhvr>
                                      <p:to>
                                        <p:strVal val="visible"/>
                                      </p:to>
                                    </p:set>
                                    <p:anim calcmode="lin" valueType="num">
                                      <p:cBhvr>
                                        <p:cTn id="28" dur="500" fill="hold"/>
                                        <p:tgtEl>
                                          <p:spTgt spid="3">
                                            <p:graphicEl>
                                              <a:dgm id="{8DCC6326-4D38-48F6-B276-D03C53216E3D}"/>
                                            </p:graphicEl>
                                          </p:spTgt>
                                        </p:tgtEl>
                                        <p:attrNameLst>
                                          <p:attrName>ppt_w</p:attrName>
                                        </p:attrNameLst>
                                      </p:cBhvr>
                                      <p:tavLst>
                                        <p:tav tm="0">
                                          <p:val>
                                            <p:fltVal val="0"/>
                                          </p:val>
                                        </p:tav>
                                        <p:tav tm="100000">
                                          <p:val>
                                            <p:strVal val="#ppt_w"/>
                                          </p:val>
                                        </p:tav>
                                      </p:tavLst>
                                    </p:anim>
                                    <p:anim calcmode="lin" valueType="num">
                                      <p:cBhvr>
                                        <p:cTn id="29" dur="500" fill="hold"/>
                                        <p:tgtEl>
                                          <p:spTgt spid="3">
                                            <p:graphicEl>
                                              <a:dgm id="{8DCC6326-4D38-48F6-B276-D03C53216E3D}"/>
                                            </p:graphicEl>
                                          </p:spTgt>
                                        </p:tgtEl>
                                        <p:attrNameLst>
                                          <p:attrName>ppt_h</p:attrName>
                                        </p:attrNameLst>
                                      </p:cBhvr>
                                      <p:tavLst>
                                        <p:tav tm="0">
                                          <p:val>
                                            <p:fltVal val="0"/>
                                          </p:val>
                                        </p:tav>
                                        <p:tav tm="100000">
                                          <p:val>
                                            <p:strVal val="#ppt_h"/>
                                          </p:val>
                                        </p:tav>
                                      </p:tavLst>
                                    </p:anim>
                                    <p:animEffect transition="in" filter="fade">
                                      <p:cBhvr>
                                        <p:cTn id="30" dur="500"/>
                                        <p:tgtEl>
                                          <p:spTgt spid="3">
                                            <p:graphicEl>
                                              <a:dgm id="{8DCC6326-4D38-48F6-B276-D03C53216E3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1500" y="609600"/>
            <a:ext cx="8001000" cy="548640"/>
          </a:xfrm>
        </p:spPr>
        <p:txBody>
          <a:bodyPr>
            <a:normAutofit fontScale="90000"/>
          </a:bodyPr>
          <a:lstStyle/>
          <a:p>
            <a:pPr algn="ctr"/>
            <a:r>
              <a:rPr lang="en-US" sz="66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QUESTIONS</a:t>
            </a:r>
            <a:r>
              <a:rPr lang="en-US" sz="6600" b="1" cap="none" spc="300" dirty="0" smtClean="0">
                <a:ln w="9525" cmpd="sng">
                  <a:solidFill>
                    <a:schemeClr val="accent3">
                      <a:lumMod val="75000"/>
                    </a:schemeClr>
                  </a:solidFill>
                  <a:prstDash val="solid"/>
                  <a:miter lim="800000"/>
                </a:ln>
                <a:effectLst/>
                <a:latin typeface="Berlin Sans FB Demi" panose="020E0802020502020306" pitchFamily="34" charset="0"/>
              </a:rPr>
              <a:t>??</a:t>
            </a:r>
            <a:endParaRPr lang="en-US" sz="6600" b="1" cap="none" spc="300" dirty="0">
              <a:ln w="9525" cmpd="sng">
                <a:solidFill>
                  <a:schemeClr val="accent3">
                    <a:lumMod val="75000"/>
                  </a:schemeClr>
                </a:solidFill>
                <a:prstDash val="solid"/>
                <a:miter lim="800000"/>
              </a:ln>
              <a:effectLst/>
              <a:latin typeface="Berlin Sans FB Demi" panose="020E0802020502020306" pitchFamily="34" charset="0"/>
            </a:endParaRPr>
          </a:p>
        </p:txBody>
      </p:sp>
      <p:sp>
        <p:nvSpPr>
          <p:cNvPr id="7" name="Rectangle 3"/>
          <p:cNvSpPr>
            <a:spLocks noGrp="1" noChangeArrowheads="1"/>
          </p:cNvSpPr>
          <p:nvPr>
            <p:ph idx="1"/>
          </p:nvPr>
        </p:nvSpPr>
        <p:spPr>
          <a:xfrm>
            <a:off x="457200" y="1722438"/>
            <a:ext cx="8229600" cy="4525962"/>
          </a:xfrm>
        </p:spPr>
        <p:txBody>
          <a:bodyPr>
            <a:noAutofit/>
          </a:bodyPr>
          <a:lstStyle/>
          <a:p>
            <a:pPr algn="ctr" eaLnBrk="1" hangingPunct="1">
              <a:lnSpc>
                <a:spcPct val="90000"/>
              </a:lnSpc>
              <a:buFontTx/>
              <a:buNone/>
            </a:pPr>
            <a:r>
              <a:rPr lang="en-US" altLang="en-US" sz="3200" dirty="0" smtClean="0">
                <a:latin typeface="Britannic Bold" panose="020B0903060703020204" pitchFamily="34" charset="0"/>
              </a:rPr>
              <a:t>WTAMU Experiential Education Program</a:t>
            </a:r>
          </a:p>
          <a:p>
            <a:pPr algn="ctr" eaLnBrk="1" hangingPunct="1">
              <a:lnSpc>
                <a:spcPct val="90000"/>
              </a:lnSpc>
              <a:buFontTx/>
              <a:buNone/>
            </a:pPr>
            <a:r>
              <a:rPr lang="en-US" altLang="en-US" sz="3200" dirty="0" smtClean="0">
                <a:latin typeface="Britannic Bold" panose="020B0903060703020204" pitchFamily="34" charset="0"/>
              </a:rPr>
              <a:t>Student </a:t>
            </a:r>
            <a:r>
              <a:rPr lang="en-US" altLang="en-US" sz="3200" dirty="0" err="1" smtClean="0">
                <a:latin typeface="Britannic Bold" panose="020B0903060703020204" pitchFamily="34" charset="0"/>
              </a:rPr>
              <a:t>Succss</a:t>
            </a:r>
            <a:r>
              <a:rPr lang="en-US" altLang="en-US" sz="3200" dirty="0" smtClean="0">
                <a:latin typeface="Britannic Bold" panose="020B0903060703020204" pitchFamily="34" charset="0"/>
              </a:rPr>
              <a:t> Center</a:t>
            </a:r>
          </a:p>
          <a:p>
            <a:pPr algn="ctr" eaLnBrk="1" hangingPunct="1">
              <a:lnSpc>
                <a:spcPct val="90000"/>
              </a:lnSpc>
              <a:buFontTx/>
              <a:buNone/>
            </a:pPr>
            <a:r>
              <a:rPr lang="en-US" altLang="en-US" sz="3200" dirty="0" smtClean="0">
                <a:latin typeface="Britannic Bold" panose="020B0903060703020204" pitchFamily="34" charset="0"/>
              </a:rPr>
              <a:t>CC 113</a:t>
            </a:r>
          </a:p>
          <a:p>
            <a:pPr algn="ctr" eaLnBrk="1" hangingPunct="1">
              <a:lnSpc>
                <a:spcPct val="90000"/>
              </a:lnSpc>
              <a:buFontTx/>
              <a:buNone/>
            </a:pPr>
            <a:r>
              <a:rPr lang="en-US" altLang="en-US" sz="3200" dirty="0" smtClean="0">
                <a:latin typeface="Britannic Bold" panose="020B0903060703020204" pitchFamily="34" charset="0"/>
              </a:rPr>
              <a:t>(806) 651-2345</a:t>
            </a:r>
          </a:p>
          <a:p>
            <a:pPr algn="ctr" eaLnBrk="1" hangingPunct="1">
              <a:lnSpc>
                <a:spcPct val="90000"/>
              </a:lnSpc>
              <a:buFontTx/>
              <a:buNone/>
            </a:pPr>
            <a:r>
              <a:rPr lang="en-US" altLang="en-US" sz="3200" dirty="0" smtClean="0">
                <a:latin typeface="Britannic Bold" panose="020B0903060703020204" pitchFamily="34" charset="0"/>
              </a:rPr>
              <a:t>Coordinator: Steve Sellars</a:t>
            </a:r>
          </a:p>
          <a:p>
            <a:pPr algn="ctr" eaLnBrk="1" hangingPunct="1">
              <a:lnSpc>
                <a:spcPct val="90000"/>
              </a:lnSpc>
              <a:buFontTx/>
              <a:buNone/>
            </a:pPr>
            <a:r>
              <a:rPr lang="en-US" altLang="en-US" sz="3200" dirty="0" smtClean="0">
                <a:latin typeface="Britannic Bold" panose="020B0903060703020204" pitchFamily="34" charset="0"/>
                <a:hlinkClick r:id="rId3"/>
              </a:rPr>
              <a:t>ssellars@wtamu.edu</a:t>
            </a:r>
            <a:endParaRPr lang="en-US" altLang="en-US" sz="3200" dirty="0" smtClean="0">
              <a:latin typeface="Britannic Bold" panose="020B0903060703020204" pitchFamily="34" charset="0"/>
            </a:endParaRPr>
          </a:p>
          <a:p>
            <a:pPr algn="ctr" eaLnBrk="1" hangingPunct="1">
              <a:lnSpc>
                <a:spcPct val="90000"/>
              </a:lnSpc>
              <a:buFontTx/>
              <a:buNone/>
            </a:pPr>
            <a:r>
              <a:rPr lang="en-US" altLang="en-US" sz="3200" dirty="0" smtClean="0">
                <a:latin typeface="Britannic Bold" panose="020B0903060703020204" pitchFamily="34" charset="0"/>
              </a:rPr>
              <a:t>Follow us on social media. We’re WTCareer.</a:t>
            </a:r>
            <a:br>
              <a:rPr lang="en-US" altLang="en-US" sz="3200" dirty="0" smtClean="0">
                <a:latin typeface="Britannic Bold" panose="020B0903060703020204" pitchFamily="34" charset="0"/>
              </a:rPr>
            </a:br>
            <a:r>
              <a:rPr lang="en-US" altLang="en-US" sz="3200" dirty="0" smtClean="0">
                <a:latin typeface="Britannic Bold" panose="020B0903060703020204" pitchFamily="34" charset="0"/>
              </a:rPr>
              <a:t>Internship Twitter- @</a:t>
            </a:r>
            <a:r>
              <a:rPr lang="en-US" altLang="en-US" sz="3200" dirty="0" err="1" smtClean="0">
                <a:latin typeface="Britannic Bold" panose="020B0903060703020204" pitchFamily="34" charset="0"/>
              </a:rPr>
              <a:t>WTIntern</a:t>
            </a:r>
            <a:r>
              <a:rPr lang="en-US" altLang="en-US" sz="3200" dirty="0" smtClean="0">
                <a:latin typeface="Britannic Bold" panose="020B0903060703020204" pitchFamily="34" charset="0"/>
              </a:rPr>
              <a:t>	</a:t>
            </a: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23</a:t>
            </a:fld>
            <a:endParaRPr lang="en-US"/>
          </a:p>
        </p:txBody>
      </p:sp>
    </p:spTree>
    <p:extLst>
      <p:ext uri="{BB962C8B-B14F-4D97-AF65-F5344CB8AC3E}">
        <p14:creationId xmlns:p14="http://schemas.microsoft.com/office/powerpoint/2010/main" val="314776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1500" y="609600"/>
            <a:ext cx="8001000" cy="548640"/>
          </a:xfrm>
          <a:noFill/>
        </p:spPr>
        <p:txBody>
          <a:bodyPr>
            <a:normAutofit fontScale="90000"/>
          </a:bodyPr>
          <a:lstStyle/>
          <a:p>
            <a:pPr algn="ctr"/>
            <a:r>
              <a:rPr lang="en-US" sz="66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RESOURCES</a:t>
            </a:r>
            <a:endParaRPr lang="en-US" sz="6600" b="1" cap="none" spc="300" dirty="0">
              <a:ln w="9525" cmpd="sng">
                <a:solidFill>
                  <a:schemeClr val="accent3">
                    <a:lumMod val="60000"/>
                    <a:lumOff val="40000"/>
                  </a:schemeClr>
                </a:solidFill>
                <a:prstDash val="solid"/>
                <a:miter lim="800000"/>
              </a:ln>
              <a:effectLst/>
              <a:latin typeface="Berlin Sans FB Demi" panose="020E0802020502020306" pitchFamily="34" charset="0"/>
            </a:endParaRPr>
          </a:p>
        </p:txBody>
      </p:sp>
      <p:sp>
        <p:nvSpPr>
          <p:cNvPr id="7" name="Content Placeholder 2"/>
          <p:cNvSpPr>
            <a:spLocks noGrp="1"/>
          </p:cNvSpPr>
          <p:nvPr>
            <p:ph idx="1"/>
          </p:nvPr>
        </p:nvSpPr>
        <p:spPr>
          <a:xfrm>
            <a:off x="304800" y="1371600"/>
            <a:ext cx="8229600" cy="6019800"/>
          </a:xfrm>
        </p:spPr>
        <p:txBody>
          <a:bodyPr rtlCol="0">
            <a:noAutofit/>
          </a:bodyPr>
          <a:lstStyle/>
          <a:p>
            <a:pPr marL="235458" indent="-171450" eaLnBrk="1" fontAlgn="auto" hangingPunct="1">
              <a:spcAft>
                <a:spcPts val="0"/>
              </a:spcAft>
              <a:buFont typeface="Arial" panose="020B0604020202020204" pitchFamily="34" charset="0"/>
              <a:buChar char="•"/>
              <a:defRPr/>
            </a:pPr>
            <a:r>
              <a:rPr lang="en-US" sz="1200" dirty="0" smtClean="0">
                <a:latin typeface="Berlin Sans FB" panose="020E0602020502020306" pitchFamily="34" charset="0"/>
                <a:hlinkClick r:id="rId3"/>
              </a:rPr>
              <a:t>Career Counseling</a:t>
            </a:r>
            <a:endParaRPr lang="en-US" sz="1200" dirty="0" smtClean="0">
              <a:latin typeface="Berlin Sans FB" panose="020E0602020502020306" pitchFamily="34" charset="0"/>
            </a:endParaRPr>
          </a:p>
          <a:p>
            <a:pPr marL="822960" lvl="1" eaLnBrk="1" fontAlgn="auto" hangingPunct="1">
              <a:spcAft>
                <a:spcPts val="0"/>
              </a:spcAft>
              <a:buFont typeface="Arial" pitchFamily="34" charset="0"/>
              <a:buChar char="–"/>
              <a:defRPr/>
            </a:pPr>
            <a:r>
              <a:rPr lang="en-US" sz="1200" dirty="0" smtClean="0">
                <a:latin typeface="Berlin Sans FB" panose="020E0602020502020306" pitchFamily="34" charset="0"/>
              </a:rPr>
              <a:t>INTERNSHIP STUDENT HANDBOOK- Good information and ideas to better understand the skills you have to offer - </a:t>
            </a:r>
            <a:r>
              <a:rPr lang="en-US" sz="1200" dirty="0" smtClean="0">
                <a:latin typeface="Berlin Sans FB" panose="020E0602020502020306" pitchFamily="34" charset="0"/>
                <a:hlinkClick r:id="rId4"/>
              </a:rPr>
              <a:t>http://www.wtamu.edu/student-support/cs-stu-internship-forms.aspx</a:t>
            </a:r>
            <a:endParaRPr lang="en-US" sz="1200" u="sng" dirty="0" smtClean="0">
              <a:latin typeface="Berlin Sans FB" panose="020E0602020502020306" pitchFamily="34" charset="0"/>
            </a:endParaRPr>
          </a:p>
          <a:p>
            <a:pPr marL="822960" lvl="1" eaLnBrk="1" fontAlgn="auto" hangingPunct="1">
              <a:spcAft>
                <a:spcPts val="0"/>
              </a:spcAft>
              <a:buFont typeface="Arial" pitchFamily="34" charset="0"/>
              <a:buChar char="–"/>
              <a:defRPr/>
            </a:pPr>
            <a:r>
              <a:rPr lang="en-US" sz="1200" dirty="0" smtClean="0">
                <a:latin typeface="Berlin Sans FB" panose="020E0602020502020306" pitchFamily="34" charset="0"/>
              </a:rPr>
              <a:t>MYPLAN- Robust online resources with in-depth occupational info (career assessments, what can I do with a major in ???, etc.)- </a:t>
            </a:r>
            <a:r>
              <a:rPr lang="en-US" sz="1200" dirty="0" smtClean="0">
                <a:latin typeface="Berlin Sans FB" panose="020E0602020502020306" pitchFamily="34" charset="0"/>
                <a:hlinkClick r:id="rId5"/>
              </a:rPr>
              <a:t>http://wtamu.myplan.com/</a:t>
            </a:r>
            <a:r>
              <a:rPr lang="en-US" sz="1200" u="sng" dirty="0" smtClean="0">
                <a:latin typeface="Berlin Sans FB" panose="020E0602020502020306" pitchFamily="34" charset="0"/>
                <a:hlinkClick r:id="rId5"/>
              </a:rPr>
              <a:t> </a:t>
            </a:r>
            <a:endParaRPr lang="en-US" sz="1200" u="sng" dirty="0" smtClean="0">
              <a:latin typeface="Berlin Sans FB" panose="020E0602020502020306" pitchFamily="34" charset="0"/>
            </a:endParaRPr>
          </a:p>
          <a:p>
            <a:pPr marL="235458" indent="-171450" eaLnBrk="1" fontAlgn="auto" hangingPunct="1">
              <a:spcAft>
                <a:spcPts val="0"/>
              </a:spcAft>
              <a:buFont typeface="Arial" panose="020B0604020202020204" pitchFamily="34" charset="0"/>
              <a:buChar char="•"/>
              <a:defRPr/>
            </a:pPr>
            <a:r>
              <a:rPr lang="en-US" sz="1200" u="sng" dirty="0" smtClean="0">
                <a:latin typeface="Berlin Sans FB" panose="020E0602020502020306" pitchFamily="34" charset="0"/>
              </a:rPr>
              <a:t>Ideas for Developing Your Top Ten List</a:t>
            </a:r>
          </a:p>
          <a:p>
            <a:pPr marL="822960" lvl="1" eaLnBrk="1" fontAlgn="auto" hangingPunct="1">
              <a:spcAft>
                <a:spcPts val="0"/>
              </a:spcAft>
              <a:buFont typeface="Arial" pitchFamily="34" charset="0"/>
              <a:buChar char="–"/>
              <a:defRPr/>
            </a:pPr>
            <a:r>
              <a:rPr lang="en-US" sz="1200" b="1" dirty="0" smtClean="0">
                <a:latin typeface="Berlin Sans FB" panose="020E0602020502020306" pitchFamily="34" charset="0"/>
              </a:rPr>
              <a:t>The WT Career Services Office-</a:t>
            </a:r>
            <a:r>
              <a:rPr lang="en-US" sz="1200" dirty="0" smtClean="0">
                <a:latin typeface="Berlin Sans FB" panose="020E0602020502020306" pitchFamily="34" charset="0"/>
              </a:rPr>
              <a:t> Check out our job listings, and internship directories.</a:t>
            </a:r>
          </a:p>
          <a:p>
            <a:pPr marL="822960" lvl="1" eaLnBrk="1" fontAlgn="auto" hangingPunct="1">
              <a:spcAft>
                <a:spcPts val="0"/>
              </a:spcAft>
              <a:buFont typeface="Arial" pitchFamily="34" charset="0"/>
              <a:buChar char="–"/>
              <a:defRPr/>
            </a:pPr>
            <a:r>
              <a:rPr lang="en-US" sz="1200" b="1" dirty="0" smtClean="0">
                <a:latin typeface="Berlin Sans FB" panose="020E0602020502020306" pitchFamily="34" charset="0"/>
              </a:rPr>
              <a:t>The Web-</a:t>
            </a:r>
            <a:r>
              <a:rPr lang="en-US" sz="1200" dirty="0" smtClean="0">
                <a:latin typeface="Berlin Sans FB" panose="020E0602020502020306" pitchFamily="34" charset="0"/>
              </a:rPr>
              <a:t> We’ve listed our favorite internship search web sites at </a:t>
            </a:r>
            <a:r>
              <a:rPr lang="en-US" sz="1200" u="sng" dirty="0" smtClean="0">
                <a:latin typeface="Berlin Sans FB" panose="020E0602020502020306" pitchFamily="34" charset="0"/>
                <a:hlinkClick r:id="rId6"/>
              </a:rPr>
              <a:t>http://www.wtamu.edu/student-support/cs-stu-job-search-internet.aspx</a:t>
            </a:r>
            <a:endParaRPr lang="en-US" sz="1200" u="sng" dirty="0" smtClean="0">
              <a:latin typeface="Berlin Sans FB" panose="020E0602020502020306" pitchFamily="34" charset="0"/>
            </a:endParaRPr>
          </a:p>
          <a:p>
            <a:pPr marL="822960" lvl="1" eaLnBrk="1" fontAlgn="auto" hangingPunct="1">
              <a:spcAft>
                <a:spcPts val="0"/>
              </a:spcAft>
              <a:buFont typeface="Arial" pitchFamily="34" charset="0"/>
              <a:buChar char="–"/>
              <a:defRPr/>
            </a:pPr>
            <a:r>
              <a:rPr lang="en-US" sz="1200" b="1" dirty="0" smtClean="0">
                <a:latin typeface="Berlin Sans FB" panose="020E0602020502020306" pitchFamily="34" charset="0"/>
              </a:rPr>
              <a:t>The Library-</a:t>
            </a:r>
            <a:r>
              <a:rPr lang="en-US" sz="1200" dirty="0" smtClean="0">
                <a:latin typeface="Berlin Sans FB" panose="020E0602020502020306" pitchFamily="34" charset="0"/>
              </a:rPr>
              <a:t> Make the reference librarian your friend!! They can connect with all kinds of good internship listings. Connect with the library online at </a:t>
            </a:r>
            <a:r>
              <a:rPr lang="en-US" sz="1200" u="sng" dirty="0" smtClean="0">
                <a:latin typeface="Berlin Sans FB" panose="020E0602020502020306" pitchFamily="34" charset="0"/>
                <a:hlinkClick r:id="rId7"/>
              </a:rPr>
              <a:t>http://www.wtamu.edu/library</a:t>
            </a:r>
            <a:r>
              <a:rPr lang="en-US" sz="1200" u="sng" dirty="0" smtClean="0">
                <a:latin typeface="Berlin Sans FB" panose="020E0602020502020306" pitchFamily="34" charset="0"/>
              </a:rPr>
              <a:t>/</a:t>
            </a:r>
          </a:p>
          <a:p>
            <a:pPr marL="822960" lvl="1" eaLnBrk="1" fontAlgn="auto" hangingPunct="1">
              <a:spcAft>
                <a:spcPts val="0"/>
              </a:spcAft>
              <a:buFont typeface="Arial" pitchFamily="34" charset="0"/>
              <a:buChar char="–"/>
              <a:defRPr/>
            </a:pPr>
            <a:r>
              <a:rPr lang="en-US" sz="1200" b="1" dirty="0" smtClean="0">
                <a:latin typeface="Berlin Sans FB" panose="020E0602020502020306" pitchFamily="34" charset="0"/>
              </a:rPr>
              <a:t>The News Media-</a:t>
            </a:r>
            <a:r>
              <a:rPr lang="en-US" sz="1200" dirty="0" smtClean="0">
                <a:latin typeface="Berlin Sans FB" panose="020E0602020502020306" pitchFamily="34" charset="0"/>
              </a:rPr>
              <a:t> Watch the news and read the paper. As you learn about new businesses coming to town or employment trends, you may find job leads.</a:t>
            </a:r>
          </a:p>
          <a:p>
            <a:pPr marL="822960" lvl="1" eaLnBrk="1" fontAlgn="auto" hangingPunct="1">
              <a:spcAft>
                <a:spcPts val="0"/>
              </a:spcAft>
              <a:buFont typeface="Arial" pitchFamily="34" charset="0"/>
              <a:buChar char="–"/>
              <a:defRPr/>
            </a:pPr>
            <a:r>
              <a:rPr lang="en-US" sz="1200" b="1" dirty="0" smtClean="0">
                <a:latin typeface="Berlin Sans FB" panose="020E0602020502020306" pitchFamily="34" charset="0"/>
              </a:rPr>
              <a:t>The Yellow Pages-</a:t>
            </a:r>
            <a:r>
              <a:rPr lang="en-US" sz="1200" dirty="0" smtClean="0">
                <a:latin typeface="Berlin Sans FB" panose="020E0602020502020306" pitchFamily="34" charset="0"/>
              </a:rPr>
              <a:t> Obvious, but it may give you some ideas.</a:t>
            </a:r>
          </a:p>
          <a:p>
            <a:pPr marL="822960" lvl="1">
              <a:buFont typeface="Arial" pitchFamily="34" charset="0"/>
              <a:buChar char="–"/>
              <a:defRPr/>
            </a:pPr>
            <a:r>
              <a:rPr lang="en-US" sz="1200" b="1" dirty="0">
                <a:latin typeface="Berlin Sans FB" panose="020E0602020502020306" pitchFamily="34" charset="0"/>
              </a:rPr>
              <a:t>Research the companies on your list to see if they are a good match</a:t>
            </a:r>
            <a:r>
              <a:rPr lang="en-US" sz="1200" dirty="0" smtClean="0">
                <a:latin typeface="Berlin Sans FB" panose="020E0602020502020306" pitchFamily="34" charset="0"/>
              </a:rPr>
              <a:t>. Good ideas for researching a company are online at </a:t>
            </a:r>
            <a:r>
              <a:rPr lang="en-US" sz="1200" dirty="0">
                <a:latin typeface="Berlin Sans FB" panose="020E0602020502020306" pitchFamily="34" charset="0"/>
                <a:hlinkClick r:id="rId8"/>
              </a:rPr>
              <a:t>http://www.wtamu.edu/student-support/cs-stu-research-employer.aspx</a:t>
            </a:r>
            <a:r>
              <a:rPr lang="en-US" sz="1200" u="sng" dirty="0" smtClean="0">
                <a:latin typeface="Berlin Sans FB" panose="020E0602020502020306" pitchFamily="34" charset="0"/>
                <a:hlinkClick r:id="rId8"/>
              </a:rPr>
              <a:t> </a:t>
            </a:r>
            <a:endParaRPr lang="en-US" sz="1200" u="sng" dirty="0" smtClean="0">
              <a:latin typeface="Berlin Sans FB" panose="020E0602020502020306" pitchFamily="34" charset="0"/>
            </a:endParaRPr>
          </a:p>
          <a:p>
            <a:pPr marL="235458" indent="-171450" eaLnBrk="1" fontAlgn="auto" hangingPunct="1">
              <a:spcAft>
                <a:spcPts val="0"/>
              </a:spcAft>
              <a:buFont typeface="Arial" panose="020B0604020202020204" pitchFamily="34" charset="0"/>
              <a:buChar char="•"/>
              <a:defRPr/>
            </a:pPr>
            <a:r>
              <a:rPr lang="en-US" sz="1200" u="sng" dirty="0" smtClean="0">
                <a:latin typeface="Berlin Sans FB" panose="020E0602020502020306" pitchFamily="34" charset="0"/>
              </a:rPr>
              <a:t>Networking Resources</a:t>
            </a:r>
          </a:p>
          <a:p>
            <a:pPr marL="822960" lvl="1">
              <a:buFont typeface="Arial" pitchFamily="34" charset="0"/>
              <a:buChar char="–"/>
              <a:defRPr/>
            </a:pPr>
            <a:r>
              <a:rPr lang="en-US" sz="1200" dirty="0" smtClean="0">
                <a:latin typeface="Berlin Sans FB" panose="020E0602020502020306" pitchFamily="34" charset="0"/>
              </a:rPr>
              <a:t>Video with practical tips </a:t>
            </a:r>
            <a:r>
              <a:rPr lang="en-US" sz="1200" dirty="0">
                <a:latin typeface="Berlin Sans FB" panose="020E0602020502020306" pitchFamily="34" charset="0"/>
              </a:rPr>
              <a:t>to network- </a:t>
            </a:r>
            <a:r>
              <a:rPr lang="en-US" sz="1200" dirty="0">
                <a:latin typeface="Berlin Sans FB" panose="020E0602020502020306" pitchFamily="34" charset="0"/>
                <a:hlinkClick r:id="rId9"/>
              </a:rPr>
              <a:t>https://</a:t>
            </a:r>
            <a:r>
              <a:rPr lang="en-US" sz="1200" dirty="0" smtClean="0">
                <a:latin typeface="Berlin Sans FB" panose="020E0602020502020306" pitchFamily="34" charset="0"/>
                <a:hlinkClick r:id="rId9"/>
              </a:rPr>
              <a:t>youtu.be/3NBlt0a7eaU</a:t>
            </a:r>
            <a:endParaRPr lang="en-US" sz="1200" dirty="0" smtClean="0">
              <a:latin typeface="Berlin Sans FB" panose="020E0602020502020306" pitchFamily="34" charset="0"/>
            </a:endParaRPr>
          </a:p>
          <a:p>
            <a:pPr marL="822960" lvl="1">
              <a:buFont typeface="Arial" pitchFamily="34" charset="0"/>
              <a:buChar char="–"/>
              <a:defRPr/>
            </a:pPr>
            <a:r>
              <a:rPr lang="en-US" sz="1200" dirty="0" smtClean="0">
                <a:latin typeface="Berlin Sans FB" panose="020E0602020502020306" pitchFamily="34" charset="0"/>
              </a:rPr>
              <a:t>3 Bones of Networking  for </a:t>
            </a:r>
            <a:r>
              <a:rPr lang="en-US" sz="1200" dirty="0">
                <a:latin typeface="Berlin Sans FB" panose="020E0602020502020306" pitchFamily="34" charset="0"/>
              </a:rPr>
              <a:t>Student Success- </a:t>
            </a:r>
            <a:r>
              <a:rPr lang="en-US" sz="1200" dirty="0">
                <a:latin typeface="Berlin Sans FB" panose="020E0602020502020306" pitchFamily="34" charset="0"/>
                <a:hlinkClick r:id="rId10"/>
              </a:rPr>
              <a:t>https://</a:t>
            </a:r>
            <a:r>
              <a:rPr lang="en-US" sz="1200" dirty="0" smtClean="0">
                <a:latin typeface="Berlin Sans FB" panose="020E0602020502020306" pitchFamily="34" charset="0"/>
                <a:hlinkClick r:id="rId10"/>
              </a:rPr>
              <a:t>youtu.be/4OTPJZnBP8s</a:t>
            </a:r>
            <a:endParaRPr lang="en-US" sz="1200" dirty="0" smtClean="0">
              <a:latin typeface="Berlin Sans FB" panose="020E0602020502020306" pitchFamily="34" charset="0"/>
            </a:endParaRPr>
          </a:p>
          <a:p>
            <a:pPr marL="822960" lvl="1">
              <a:buFont typeface="Arial" pitchFamily="34" charset="0"/>
              <a:buChar char="–"/>
              <a:defRPr/>
            </a:pPr>
            <a:r>
              <a:rPr lang="en-US" sz="1200" dirty="0" smtClean="0">
                <a:latin typeface="Berlin Sans FB" panose="020E0602020502020306" pitchFamily="34" charset="0"/>
              </a:rPr>
              <a:t>Mango- </a:t>
            </a:r>
            <a:r>
              <a:rPr lang="en-US" sz="1200" smtClean="0">
                <a:latin typeface="Berlin Sans FB" panose="020E0602020502020306" pitchFamily="34" charset="0"/>
              </a:rPr>
              <a:t>Get Face-To-Face </a:t>
            </a:r>
            <a:r>
              <a:rPr lang="en-US" sz="1200" dirty="0">
                <a:latin typeface="Berlin Sans FB" panose="020E0602020502020306" pitchFamily="34" charset="0"/>
              </a:rPr>
              <a:t>W</a:t>
            </a:r>
            <a:r>
              <a:rPr lang="en-US" sz="1200" smtClean="0">
                <a:latin typeface="Berlin Sans FB" panose="020E0602020502020306" pitchFamily="34" charset="0"/>
              </a:rPr>
              <a:t>ith </a:t>
            </a:r>
            <a:r>
              <a:rPr lang="en-US" sz="1200">
                <a:latin typeface="Berlin Sans FB" panose="020E0602020502020306" pitchFamily="34" charset="0"/>
              </a:rPr>
              <a:t>Your </a:t>
            </a:r>
            <a:r>
              <a:rPr lang="en-US" sz="1200" smtClean="0">
                <a:latin typeface="Berlin Sans FB" panose="020E0602020502020306" pitchFamily="34" charset="0"/>
              </a:rPr>
              <a:t>Network- </a:t>
            </a:r>
            <a:r>
              <a:rPr lang="en-US" sz="1200" dirty="0">
                <a:latin typeface="Berlin Sans FB" panose="020E0602020502020306" pitchFamily="34" charset="0"/>
              </a:rPr>
              <a:t>https://mangoconnects.com/</a:t>
            </a:r>
            <a:endParaRPr lang="en-US" sz="1200" dirty="0" smtClean="0">
              <a:latin typeface="Berlin Sans FB" panose="020E0602020502020306" pitchFamily="34" charset="0"/>
            </a:endParaRPr>
          </a:p>
          <a:p>
            <a:pPr marL="822960" lvl="1" eaLnBrk="1" fontAlgn="auto" hangingPunct="1">
              <a:spcAft>
                <a:spcPts val="0"/>
              </a:spcAft>
              <a:buFont typeface="Arial" pitchFamily="34" charset="0"/>
              <a:buChar char="–"/>
              <a:defRPr/>
            </a:pPr>
            <a:endParaRPr lang="en-US" sz="1200" b="1" u="sng" dirty="0">
              <a:latin typeface="Berlin Sans FB" panose="020E0602020502020306" pitchFamily="34" charset="0"/>
            </a:endParaRPr>
          </a:p>
          <a:p>
            <a:pPr marL="822960" lvl="1" eaLnBrk="1" fontAlgn="auto" hangingPunct="1">
              <a:spcAft>
                <a:spcPts val="0"/>
              </a:spcAft>
              <a:buFont typeface="Arial" pitchFamily="34" charset="0"/>
              <a:buChar char="–"/>
              <a:defRPr/>
            </a:pPr>
            <a:endParaRPr lang="en-US" sz="1200" dirty="0" smtClean="0">
              <a:latin typeface="Berlin Sans FB" panose="020E0602020502020306"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24</a:t>
            </a:fld>
            <a:endParaRPr lang="en-US"/>
          </a:p>
        </p:txBody>
      </p:sp>
    </p:spTree>
    <p:extLst>
      <p:ext uri="{BB962C8B-B14F-4D97-AF65-F5344CB8AC3E}">
        <p14:creationId xmlns:p14="http://schemas.microsoft.com/office/powerpoint/2010/main" val="380099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5800" y="533400"/>
            <a:ext cx="8001000" cy="548640"/>
          </a:xfrm>
        </p:spPr>
        <p:txBody>
          <a:bodyPr>
            <a:normAutofit fontScale="90000"/>
          </a:bodyPr>
          <a:lstStyle/>
          <a:p>
            <a:pPr algn="ctr"/>
            <a:r>
              <a:rPr lang="en-US" sz="44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WHY ARE INTERNSHIPS IMPORTANT?</a:t>
            </a:r>
            <a:endParaRPr lang="en-US" sz="4400" b="1" cap="none" spc="300" dirty="0">
              <a:ln w="9525" cmpd="sng">
                <a:solidFill>
                  <a:schemeClr val="accent3">
                    <a:lumMod val="60000"/>
                    <a:lumOff val="40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3</a:t>
            </a:fld>
            <a:endParaRPr lang="en-US"/>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359462423"/>
              </p:ext>
            </p:extLst>
          </p:nvPr>
        </p:nvGraphicFramePr>
        <p:xfrm>
          <a:off x="914400" y="2209800"/>
          <a:ext cx="7605445" cy="3582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134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1500" y="609600"/>
            <a:ext cx="8001000" cy="548640"/>
          </a:xfrm>
        </p:spPr>
        <p:txBody>
          <a:bodyPr>
            <a:normAutofit fontScale="90000"/>
          </a:bodyPr>
          <a:lstStyle/>
          <a:p>
            <a:pPr algn="ctr"/>
            <a:r>
              <a:rPr lang="en-US" sz="40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WHAT ARE YOUR INTERNSHIP GOALS?</a:t>
            </a:r>
            <a:endParaRPr lang="en-US" sz="4000" b="1" cap="none" spc="300" dirty="0">
              <a:ln w="9525" cmpd="sng">
                <a:solidFill>
                  <a:schemeClr val="accent3">
                    <a:lumMod val="60000"/>
                    <a:lumOff val="40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4</a:t>
            </a:fld>
            <a:endParaRPr lang="en-US"/>
          </a:p>
        </p:txBody>
      </p:sp>
      <p:sp>
        <p:nvSpPr>
          <p:cNvPr id="2" name="TextBox 1"/>
          <p:cNvSpPr txBox="1"/>
          <p:nvPr/>
        </p:nvSpPr>
        <p:spPr>
          <a:xfrm>
            <a:off x="1638300" y="5273785"/>
            <a:ext cx="5867400" cy="1569660"/>
          </a:xfrm>
          <a:prstGeom prst="rect">
            <a:avLst/>
          </a:prstGeom>
          <a:solidFill>
            <a:schemeClr val="accent2"/>
          </a:solidFill>
        </p:spPr>
        <p:txBody>
          <a:bodyPr wrap="square" rtlCol="0">
            <a:spAutoFit/>
          </a:bodyPr>
          <a:lstStyle/>
          <a:p>
            <a:pPr algn="ctr"/>
            <a:r>
              <a:rPr lang="en-US" sz="2400" b="1" dirty="0" smtClean="0">
                <a:solidFill>
                  <a:schemeClr val="bg1"/>
                </a:solidFill>
              </a:rPr>
              <a:t>Use your goals as filters to evaluate internship opportunities. </a:t>
            </a:r>
            <a:r>
              <a:rPr lang="en-US" sz="2400" b="1" dirty="0" smtClean="0">
                <a:solidFill>
                  <a:schemeClr val="bg1"/>
                </a:solidFill>
                <a:hlinkClick r:id="rId3"/>
              </a:rPr>
              <a:t>Career Counseling</a:t>
            </a:r>
            <a:r>
              <a:rPr lang="en-US" sz="2400" b="1" dirty="0" smtClean="0">
                <a:solidFill>
                  <a:schemeClr val="bg1"/>
                </a:solidFill>
              </a:rPr>
              <a:t> can help if you are unsure about internship goals.</a:t>
            </a:r>
            <a:endParaRPr lang="en-US" sz="2400" b="1" dirty="0">
              <a:solidFill>
                <a:schemeClr val="bg1"/>
              </a:solidFill>
            </a:endParaRPr>
          </a:p>
        </p:txBody>
      </p:sp>
      <p:graphicFrame>
        <p:nvGraphicFramePr>
          <p:cNvPr id="8" name="Diagram 7"/>
          <p:cNvGraphicFramePr/>
          <p:nvPr>
            <p:extLst>
              <p:ext uri="{D42A27DB-BD31-4B8C-83A1-F6EECF244321}">
                <p14:modId xmlns:p14="http://schemas.microsoft.com/office/powerpoint/2010/main" val="941015864"/>
              </p:ext>
            </p:extLst>
          </p:nvPr>
        </p:nvGraphicFramePr>
        <p:xfrm>
          <a:off x="2047554" y="1965474"/>
          <a:ext cx="5125092" cy="3124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4182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graphicEl>
                                              <a:dgm id="{CFCA3419-313C-45DC-926B-6230390A284C}"/>
                                            </p:graphicEl>
                                          </p:spTgt>
                                        </p:tgtEl>
                                        <p:attrNameLst>
                                          <p:attrName>style.visibility</p:attrName>
                                        </p:attrNameLst>
                                      </p:cBhvr>
                                      <p:to>
                                        <p:strVal val="visible"/>
                                      </p:to>
                                    </p:set>
                                    <p:anim calcmode="lin" valueType="num">
                                      <p:cBhvr additive="base">
                                        <p:cTn id="7" dur="500" fill="hold"/>
                                        <p:tgtEl>
                                          <p:spTgt spid="8">
                                            <p:graphicEl>
                                              <a:dgm id="{CFCA3419-313C-45DC-926B-6230390A284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CFCA3419-313C-45DC-926B-6230390A284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graphicEl>
                                              <a:dgm id="{6F55241A-5F3F-4125-80EE-75F9F38E2979}"/>
                                            </p:graphicEl>
                                          </p:spTgt>
                                        </p:tgtEl>
                                        <p:attrNameLst>
                                          <p:attrName>style.visibility</p:attrName>
                                        </p:attrNameLst>
                                      </p:cBhvr>
                                      <p:to>
                                        <p:strVal val="visible"/>
                                      </p:to>
                                    </p:set>
                                    <p:anim calcmode="lin" valueType="num">
                                      <p:cBhvr additive="base">
                                        <p:cTn id="13" dur="500" fill="hold"/>
                                        <p:tgtEl>
                                          <p:spTgt spid="8">
                                            <p:graphicEl>
                                              <a:dgm id="{6F55241A-5F3F-4125-80EE-75F9F38E297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dgm id="{6F55241A-5F3F-4125-80EE-75F9F38E2979}"/>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graphicEl>
                                              <a:dgm id="{493959C2-9D56-461C-9B5D-469FA8A2D2BC}"/>
                                            </p:graphicEl>
                                          </p:spTgt>
                                        </p:tgtEl>
                                        <p:attrNameLst>
                                          <p:attrName>style.visibility</p:attrName>
                                        </p:attrNameLst>
                                      </p:cBhvr>
                                      <p:to>
                                        <p:strVal val="visible"/>
                                      </p:to>
                                    </p:set>
                                    <p:anim calcmode="lin" valueType="num">
                                      <p:cBhvr additive="base">
                                        <p:cTn id="19" dur="500" fill="hold"/>
                                        <p:tgtEl>
                                          <p:spTgt spid="8">
                                            <p:graphicEl>
                                              <a:dgm id="{493959C2-9D56-461C-9B5D-469FA8A2D2BC}"/>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graphicEl>
                                              <a:dgm id="{493959C2-9D56-461C-9B5D-469FA8A2D2BC}"/>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graphicEl>
                                              <a:dgm id="{AB7234E0-EE3F-4BF6-9289-B09C6558E924}"/>
                                            </p:graphicEl>
                                          </p:spTgt>
                                        </p:tgtEl>
                                        <p:attrNameLst>
                                          <p:attrName>style.visibility</p:attrName>
                                        </p:attrNameLst>
                                      </p:cBhvr>
                                      <p:to>
                                        <p:strVal val="visible"/>
                                      </p:to>
                                    </p:set>
                                    <p:anim calcmode="lin" valueType="num">
                                      <p:cBhvr additive="base">
                                        <p:cTn id="25" dur="500" fill="hold"/>
                                        <p:tgtEl>
                                          <p:spTgt spid="8">
                                            <p:graphicEl>
                                              <a:dgm id="{AB7234E0-EE3F-4BF6-9289-B09C6558E924}"/>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graphicEl>
                                              <a:dgm id="{AB7234E0-EE3F-4BF6-9289-B09C6558E924}"/>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graphicEl>
                                              <a:dgm id="{3871B726-B06A-479A-81D4-C4C8725D8C49}"/>
                                            </p:graphicEl>
                                          </p:spTgt>
                                        </p:tgtEl>
                                        <p:attrNameLst>
                                          <p:attrName>style.visibility</p:attrName>
                                        </p:attrNameLst>
                                      </p:cBhvr>
                                      <p:to>
                                        <p:strVal val="visible"/>
                                      </p:to>
                                    </p:set>
                                    <p:anim calcmode="lin" valueType="num">
                                      <p:cBhvr additive="base">
                                        <p:cTn id="31" dur="500" fill="hold"/>
                                        <p:tgtEl>
                                          <p:spTgt spid="8">
                                            <p:graphicEl>
                                              <a:dgm id="{3871B726-B06A-479A-81D4-C4C8725D8C49}"/>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graphicEl>
                                              <a:dgm id="{3871B726-B06A-479A-81D4-C4C8725D8C49}"/>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graphicEl>
                                              <a:dgm id="{4DBF606D-CC0E-4B82-856B-636199383C0D}"/>
                                            </p:graphicEl>
                                          </p:spTgt>
                                        </p:tgtEl>
                                        <p:attrNameLst>
                                          <p:attrName>style.visibility</p:attrName>
                                        </p:attrNameLst>
                                      </p:cBhvr>
                                      <p:to>
                                        <p:strVal val="visible"/>
                                      </p:to>
                                    </p:set>
                                    <p:anim calcmode="lin" valueType="num">
                                      <p:cBhvr additive="base">
                                        <p:cTn id="37" dur="500" fill="hold"/>
                                        <p:tgtEl>
                                          <p:spTgt spid="8">
                                            <p:graphicEl>
                                              <a:dgm id="{4DBF606D-CC0E-4B82-856B-636199383C0D}"/>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graphicEl>
                                              <a:dgm id="{4DBF606D-CC0E-4B82-856B-636199383C0D}"/>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graphicEl>
                                              <a:dgm id="{B745E96E-4AD7-4098-80A4-C53596F8940E}"/>
                                            </p:graphicEl>
                                          </p:spTgt>
                                        </p:tgtEl>
                                        <p:attrNameLst>
                                          <p:attrName>style.visibility</p:attrName>
                                        </p:attrNameLst>
                                      </p:cBhvr>
                                      <p:to>
                                        <p:strVal val="visible"/>
                                      </p:to>
                                    </p:set>
                                    <p:anim calcmode="lin" valueType="num">
                                      <p:cBhvr additive="base">
                                        <p:cTn id="43" dur="500" fill="hold"/>
                                        <p:tgtEl>
                                          <p:spTgt spid="8">
                                            <p:graphicEl>
                                              <a:dgm id="{B745E96E-4AD7-4098-80A4-C53596F8940E}"/>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graphicEl>
                                              <a:dgm id="{B745E96E-4AD7-4098-80A4-C53596F8940E}"/>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8"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8600" y="838200"/>
            <a:ext cx="8686800" cy="548640"/>
          </a:xfrm>
        </p:spPr>
        <p:txBody>
          <a:bodyPr>
            <a:normAutofit fontScale="90000"/>
          </a:bodyPr>
          <a:lstStyle/>
          <a:p>
            <a:pPr algn="ctr"/>
            <a:r>
              <a:rPr lang="en-US" sz="35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USE STRENGTHQUEST TO BETTER UNDERSTAND JOB FIT &amp; WHAT YOU CAN OFFER</a:t>
            </a:r>
            <a:endParaRPr lang="en-US" sz="3500" b="1" cap="none" spc="300" dirty="0">
              <a:ln w="9525" cmpd="sng">
                <a:solidFill>
                  <a:schemeClr val="accent3">
                    <a:lumMod val="60000"/>
                    <a:lumOff val="40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5</a:t>
            </a:fld>
            <a:endParaRPr lang="en-US"/>
          </a:p>
        </p:txBody>
      </p:sp>
      <p:sp>
        <p:nvSpPr>
          <p:cNvPr id="8" name="TextBox 7"/>
          <p:cNvSpPr txBox="1"/>
          <p:nvPr/>
        </p:nvSpPr>
        <p:spPr>
          <a:xfrm>
            <a:off x="1752599" y="4919008"/>
            <a:ext cx="5762626"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1700" b="1" dirty="0">
                <a:latin typeface="Century Gothic" panose="020B0502020202020204" pitchFamily="34" charset="0"/>
              </a:rPr>
              <a:t>Learn more at </a:t>
            </a:r>
            <a:r>
              <a:rPr lang="en-US" sz="1700" dirty="0">
                <a:latin typeface="Century Gothic" panose="020B0502020202020204" pitchFamily="34" charset="0"/>
              </a:rPr>
              <a:t/>
            </a:r>
            <a:br>
              <a:rPr lang="en-US" sz="1700" dirty="0">
                <a:latin typeface="Century Gothic" panose="020B0502020202020204" pitchFamily="34" charset="0"/>
              </a:rPr>
            </a:br>
            <a:r>
              <a:rPr lang="en-US" sz="1700" dirty="0">
                <a:latin typeface="Arial" panose="020B0604020202020204" pitchFamily="34" charset="0"/>
                <a:cs typeface="Arial" panose="020B0604020202020204" pitchFamily="34" charset="0"/>
                <a:hlinkClick r:id="rId3"/>
              </a:rPr>
              <a:t>http://www.strengthquest.com</a:t>
            </a:r>
            <a:r>
              <a:rPr lang="en-US" sz="1700" dirty="0">
                <a:latin typeface="Arial" panose="020B0604020202020204" pitchFamily="34" charset="0"/>
                <a:cs typeface="Arial" panose="020B0604020202020204" pitchFamily="34" charset="0"/>
              </a:rPr>
              <a:t/>
            </a:r>
            <a:br>
              <a:rPr lang="en-US" sz="1700" dirty="0">
                <a:latin typeface="Arial" panose="020B0604020202020204" pitchFamily="34" charset="0"/>
                <a:cs typeface="Arial" panose="020B0604020202020204" pitchFamily="34" charset="0"/>
              </a:rPr>
            </a:br>
            <a:r>
              <a:rPr lang="en-US" sz="1700" dirty="0">
                <a:latin typeface="Arial" panose="020B0604020202020204" pitchFamily="34" charset="0"/>
                <a:cs typeface="Arial" panose="020B0604020202020204" pitchFamily="34" charset="0"/>
                <a:hlinkClick r:id="rId4"/>
              </a:rPr>
              <a:t>http</a:t>
            </a:r>
            <a:r>
              <a:rPr lang="en-US" sz="1700" dirty="0" smtClean="0">
                <a:latin typeface="Arial" panose="020B0604020202020204" pitchFamily="34" charset="0"/>
                <a:cs typeface="Arial" panose="020B0604020202020204" pitchFamily="34" charset="0"/>
                <a:hlinkClick r:id="rId4"/>
              </a:rPr>
              <a:t>://wtamu.edu/buffstrong</a:t>
            </a:r>
            <a:r>
              <a:rPr lang="en-US" sz="1700" dirty="0" smtClean="0">
                <a:latin typeface="Arial" panose="020B0604020202020204" pitchFamily="34" charset="0"/>
                <a:cs typeface="Arial" panose="020B0604020202020204" pitchFamily="34" charset="0"/>
              </a:rPr>
              <a:t/>
            </a:r>
            <a:br>
              <a:rPr lang="en-US" sz="1700" dirty="0" smtClean="0">
                <a:latin typeface="Arial" panose="020B0604020202020204" pitchFamily="34" charset="0"/>
                <a:cs typeface="Arial" panose="020B0604020202020204" pitchFamily="34" charset="0"/>
              </a:rPr>
            </a:br>
            <a:r>
              <a:rPr lang="en-US" u="sng" dirty="0">
                <a:latin typeface="Arial" panose="020B0604020202020204" pitchFamily="34" charset="0"/>
                <a:cs typeface="Arial" panose="020B0604020202020204" pitchFamily="34" charset="0"/>
                <a:hlinkClick r:id="rId5"/>
              </a:rPr>
              <a:t>http://strengths.southmountaincc.edu/students-strengths/applying-talents-in-career-discovery/</a:t>
            </a:r>
            <a:r>
              <a:rPr lang="en-US" dirty="0">
                <a:latin typeface="Arial" panose="020B0604020202020204" pitchFamily="34" charset="0"/>
                <a:cs typeface="Arial" panose="020B0604020202020204" pitchFamily="34" charset="0"/>
              </a:rPr>
              <a:t> </a:t>
            </a:r>
          </a:p>
          <a:p>
            <a:pPr algn="ctr">
              <a:defRPr/>
            </a:pPr>
            <a:endParaRPr lang="en-US" sz="1700" dirty="0" smtClean="0">
              <a:latin typeface="Arial" panose="020B0604020202020204" pitchFamily="34" charset="0"/>
              <a:cs typeface="Arial" panose="020B0604020202020204" pitchFamily="34" charset="0"/>
            </a:endParaRPr>
          </a:p>
          <a:p>
            <a:pPr algn="ctr">
              <a:defRPr/>
            </a:pPr>
            <a:r>
              <a:rPr lang="en-US" sz="1600" dirty="0" smtClean="0">
                <a:latin typeface="Arial" panose="020B0604020202020204" pitchFamily="34" charset="0"/>
                <a:cs typeface="Arial" panose="020B0604020202020204" pitchFamily="34" charset="0"/>
              </a:rPr>
              <a:t>You can watch a video about Strengths by clicking </a:t>
            </a:r>
            <a:r>
              <a:rPr lang="en-US" sz="1600" dirty="0" smtClean="0">
                <a:latin typeface="Arial" panose="020B0604020202020204" pitchFamily="34" charset="0"/>
                <a:cs typeface="Arial" panose="020B0604020202020204" pitchFamily="34" charset="0"/>
                <a:hlinkClick r:id="rId6"/>
              </a:rPr>
              <a:t>here</a:t>
            </a:r>
            <a:endParaRPr lang="en-US" sz="1600" dirty="0">
              <a:latin typeface="Arial" panose="020B0604020202020204" pitchFamily="34" charset="0"/>
              <a:cs typeface="Arial" panose="020B0604020202020204" pitchFamily="34" charset="0"/>
            </a:endParaRPr>
          </a:p>
        </p:txBody>
      </p:sp>
      <p:pic>
        <p:nvPicPr>
          <p:cNvPr id="6" name="Content Placeholder 5" descr="301 Moved Permanently">
            <a:hlinkClick r:id="rId7"/>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2076053" y="2237466"/>
            <a:ext cx="5115719" cy="2557860"/>
          </a:xfrm>
        </p:spPr>
      </p:pic>
    </p:spTree>
    <p:extLst>
      <p:ext uri="{BB962C8B-B14F-4D97-AF65-F5344CB8AC3E}">
        <p14:creationId xmlns:p14="http://schemas.microsoft.com/office/powerpoint/2010/main" val="71560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1500" y="609600"/>
            <a:ext cx="8001000" cy="548640"/>
          </a:xfrm>
        </p:spPr>
        <p:txBody>
          <a:bodyPr>
            <a:normAutofit fontScale="90000"/>
          </a:bodyPr>
          <a:lstStyle/>
          <a:p>
            <a:pPr algn="ctr"/>
            <a:r>
              <a:rPr lang="en-US" sz="44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WHY EMPLOYERS LIKE INTERNSHIPS?</a:t>
            </a:r>
            <a:endParaRPr lang="en-US" sz="4400" b="1" cap="none" spc="300" dirty="0">
              <a:ln w="9525" cmpd="sng">
                <a:solidFill>
                  <a:schemeClr val="accent3">
                    <a:lumMod val="60000"/>
                    <a:lumOff val="40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6</a:t>
            </a:fld>
            <a:endParaRPr lang="en-US"/>
          </a:p>
        </p:txBody>
      </p:sp>
      <p:pic>
        <p:nvPicPr>
          <p:cNvPr id="2" name="Picture 1" descr="Introduction to Sociology - 2013 - The Collaborato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828800"/>
            <a:ext cx="6429728" cy="4385752"/>
          </a:xfrm>
          <a:prstGeom prst="rect">
            <a:avLst/>
          </a:prstGeom>
        </p:spPr>
      </p:pic>
    </p:spTree>
    <p:extLst>
      <p:ext uri="{BB962C8B-B14F-4D97-AF65-F5344CB8AC3E}">
        <p14:creationId xmlns:p14="http://schemas.microsoft.com/office/powerpoint/2010/main" val="307471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533400"/>
            <a:ext cx="8001000" cy="548640"/>
          </a:xfrm>
        </p:spPr>
        <p:txBody>
          <a:bodyPr>
            <a:normAutofit fontScale="90000"/>
          </a:bodyPr>
          <a:lstStyle/>
          <a:p>
            <a:pPr algn="ctr"/>
            <a:r>
              <a:rPr lang="en-US" sz="44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TWO TYPES OF INTERNSHIPS</a:t>
            </a:r>
            <a:endParaRPr lang="en-US" sz="4400" b="1" cap="none" spc="300" dirty="0">
              <a:ln w="9525" cmpd="sng">
                <a:solidFill>
                  <a:schemeClr val="accent3">
                    <a:lumMod val="60000"/>
                    <a:lumOff val="40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7</a:t>
            </a:fld>
            <a:endParaRPr lang="en-US"/>
          </a:p>
        </p:txBody>
      </p:sp>
      <p:sp>
        <p:nvSpPr>
          <p:cNvPr id="7" name="TextBox 6"/>
          <p:cNvSpPr txBox="1">
            <a:spLocks noChangeArrowheads="1"/>
          </p:cNvSpPr>
          <p:nvPr/>
        </p:nvSpPr>
        <p:spPr bwMode="auto">
          <a:xfrm>
            <a:off x="914400" y="1538287"/>
            <a:ext cx="2454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Century Gothic" pitchFamily="34" charset="0"/>
              </a:defRPr>
            </a:lvl1pPr>
            <a:lvl2pPr marL="742950" indent="-285750" eaLnBrk="0" hangingPunct="0">
              <a:spcBef>
                <a:spcPct val="20000"/>
              </a:spcBef>
              <a:buClr>
                <a:schemeClr val="accent1"/>
              </a:buClr>
              <a:buSzPct val="95000"/>
              <a:buFont typeface="Verdana" pitchFamily="34" charset="0"/>
              <a:buChar char="›"/>
              <a:defRPr sz="2600">
                <a:solidFill>
                  <a:schemeClr val="tx1"/>
                </a:solidFill>
                <a:latin typeface="Century Gothic" pitchFamily="34" charset="0"/>
              </a:defRPr>
            </a:lvl2pPr>
            <a:lvl3pPr marL="1143000" indent="-228600" eaLnBrk="0" hangingPunct="0">
              <a:spcBef>
                <a:spcPct val="20000"/>
              </a:spcBef>
              <a:buClr>
                <a:schemeClr val="accent1"/>
              </a:buClr>
              <a:buFont typeface="Wingdings 2" pitchFamily="18" charset="2"/>
              <a:buChar char=""/>
              <a:defRPr sz="2400">
                <a:solidFill>
                  <a:schemeClr val="tx1"/>
                </a:solidFill>
                <a:latin typeface="Century Gothic" pitchFamily="34" charset="0"/>
              </a:defRPr>
            </a:lvl3pPr>
            <a:lvl4pPr marL="1600200" indent="-228600" eaLnBrk="0" hangingPunct="0">
              <a:spcBef>
                <a:spcPct val="20000"/>
              </a:spcBef>
              <a:buClr>
                <a:schemeClr val="accent1"/>
              </a:buClr>
              <a:buFont typeface="Wingdings 2" pitchFamily="18" charset="2"/>
              <a:buChar char=""/>
              <a:defRPr sz="2000">
                <a:solidFill>
                  <a:schemeClr val="tx1"/>
                </a:solidFill>
                <a:latin typeface="Century Gothic" pitchFamily="34" charset="0"/>
              </a:defRPr>
            </a:lvl4pPr>
            <a:lvl5pPr marL="2057400" indent="-228600" eaLnBrk="0" hangingPunct="0">
              <a:spcBef>
                <a:spcPct val="20000"/>
              </a:spcBef>
              <a:buClr>
                <a:srgbClr val="FF90B2"/>
              </a:buClr>
              <a:buFont typeface="Wingdings 2" pitchFamily="18" charset="2"/>
              <a:buChar char=""/>
              <a:defRPr sz="1900">
                <a:solidFill>
                  <a:schemeClr val="tx1"/>
                </a:solidFill>
                <a:latin typeface="Century Gothic" pitchFamily="34" charset="0"/>
              </a:defRPr>
            </a:lvl5pPr>
            <a:lvl6pPr marL="25146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6pPr>
            <a:lvl7pPr marL="29718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7pPr>
            <a:lvl8pPr marL="34290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8pPr>
            <a:lvl9pPr marL="38862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9pPr>
          </a:lstStyle>
          <a:p>
            <a:pPr algn="ctr" eaLnBrk="1" hangingPunct="1">
              <a:spcBef>
                <a:spcPct val="0"/>
              </a:spcBef>
              <a:buClrTx/>
              <a:buSzTx/>
              <a:buFontTx/>
              <a:buNone/>
            </a:pPr>
            <a:r>
              <a:rPr lang="en-US" altLang="en-US" sz="2800" u="sng" dirty="0">
                <a:latin typeface="Eras Bold ITC" panose="020B0907030504020204" pitchFamily="34" charset="0"/>
              </a:rPr>
              <a:t>Competitive</a:t>
            </a:r>
          </a:p>
        </p:txBody>
      </p:sp>
      <p:sp>
        <p:nvSpPr>
          <p:cNvPr id="8" name="TextBox 7"/>
          <p:cNvSpPr txBox="1">
            <a:spLocks noChangeArrowheads="1"/>
          </p:cNvSpPr>
          <p:nvPr/>
        </p:nvSpPr>
        <p:spPr bwMode="auto">
          <a:xfrm>
            <a:off x="5141337" y="1538285"/>
            <a:ext cx="35313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Century Gothic" pitchFamily="34" charset="0"/>
              </a:defRPr>
            </a:lvl1pPr>
            <a:lvl2pPr marL="742950" indent="-285750" eaLnBrk="0" hangingPunct="0">
              <a:spcBef>
                <a:spcPct val="20000"/>
              </a:spcBef>
              <a:buClr>
                <a:schemeClr val="accent1"/>
              </a:buClr>
              <a:buSzPct val="95000"/>
              <a:buFont typeface="Verdana" pitchFamily="34" charset="0"/>
              <a:buChar char="›"/>
              <a:defRPr sz="2600">
                <a:solidFill>
                  <a:schemeClr val="tx1"/>
                </a:solidFill>
                <a:latin typeface="Century Gothic" pitchFamily="34" charset="0"/>
              </a:defRPr>
            </a:lvl2pPr>
            <a:lvl3pPr marL="1143000" indent="-228600" eaLnBrk="0" hangingPunct="0">
              <a:spcBef>
                <a:spcPct val="20000"/>
              </a:spcBef>
              <a:buClr>
                <a:schemeClr val="accent1"/>
              </a:buClr>
              <a:buFont typeface="Wingdings 2" pitchFamily="18" charset="2"/>
              <a:buChar char=""/>
              <a:defRPr sz="2400">
                <a:solidFill>
                  <a:schemeClr val="tx1"/>
                </a:solidFill>
                <a:latin typeface="Century Gothic" pitchFamily="34" charset="0"/>
              </a:defRPr>
            </a:lvl3pPr>
            <a:lvl4pPr marL="1600200" indent="-228600" eaLnBrk="0" hangingPunct="0">
              <a:spcBef>
                <a:spcPct val="20000"/>
              </a:spcBef>
              <a:buClr>
                <a:schemeClr val="accent1"/>
              </a:buClr>
              <a:buFont typeface="Wingdings 2" pitchFamily="18" charset="2"/>
              <a:buChar char=""/>
              <a:defRPr sz="2000">
                <a:solidFill>
                  <a:schemeClr val="tx1"/>
                </a:solidFill>
                <a:latin typeface="Century Gothic" pitchFamily="34" charset="0"/>
              </a:defRPr>
            </a:lvl4pPr>
            <a:lvl5pPr marL="2057400" indent="-228600" eaLnBrk="0" hangingPunct="0">
              <a:spcBef>
                <a:spcPct val="20000"/>
              </a:spcBef>
              <a:buClr>
                <a:srgbClr val="FF90B2"/>
              </a:buClr>
              <a:buFont typeface="Wingdings 2" pitchFamily="18" charset="2"/>
              <a:buChar char=""/>
              <a:defRPr sz="1900">
                <a:solidFill>
                  <a:schemeClr val="tx1"/>
                </a:solidFill>
                <a:latin typeface="Century Gothic" pitchFamily="34" charset="0"/>
              </a:defRPr>
            </a:lvl5pPr>
            <a:lvl6pPr marL="25146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6pPr>
            <a:lvl7pPr marL="29718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7pPr>
            <a:lvl8pPr marL="34290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8pPr>
            <a:lvl9pPr marL="38862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defRPr>
            </a:lvl9pPr>
          </a:lstStyle>
          <a:p>
            <a:pPr algn="ctr" eaLnBrk="1" hangingPunct="1">
              <a:spcBef>
                <a:spcPct val="0"/>
              </a:spcBef>
              <a:buClrTx/>
              <a:buSzTx/>
              <a:buFontTx/>
              <a:buNone/>
            </a:pPr>
            <a:r>
              <a:rPr lang="en-US" altLang="en-US" sz="2800" u="sng" dirty="0">
                <a:latin typeface="Eras Bold ITC" panose="020B0907030504020204" pitchFamily="34" charset="0"/>
              </a:rPr>
              <a:t>Less Competitive</a:t>
            </a:r>
          </a:p>
        </p:txBody>
      </p:sp>
      <p:cxnSp>
        <p:nvCxnSpPr>
          <p:cNvPr id="10" name="Straight Connector 9"/>
          <p:cNvCxnSpPr/>
          <p:nvPr/>
        </p:nvCxnSpPr>
        <p:spPr>
          <a:xfrm>
            <a:off x="4343400" y="1538287"/>
            <a:ext cx="0" cy="3490913"/>
          </a:xfrm>
          <a:prstGeom prst="line">
            <a:avLst/>
          </a:prstGeom>
          <a:ln>
            <a:solidFill>
              <a:srgbClr val="581818"/>
            </a:solidFill>
          </a:ln>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9089" y="2258301"/>
            <a:ext cx="12541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5344" y="4229610"/>
            <a:ext cx="13493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6187" y="3106379"/>
            <a:ext cx="9906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7725" y="3397526"/>
            <a:ext cx="1570037"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24736" y="4295899"/>
            <a:ext cx="13874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80677" y="3165985"/>
            <a:ext cx="10477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31606" y="3850244"/>
            <a:ext cx="108585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79695" y="2343801"/>
            <a:ext cx="1033462"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15683" y="2301529"/>
            <a:ext cx="1524000" cy="762000"/>
          </a:xfrm>
          <a:prstGeom prst="rect">
            <a:avLst/>
          </a:prstGeom>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6469" y="2109803"/>
            <a:ext cx="1238250" cy="1066800"/>
          </a:xfrm>
          <a:prstGeom prst="rect">
            <a:avLst/>
          </a:prstGeom>
        </p:spPr>
      </p:pic>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30719" y="4624464"/>
            <a:ext cx="1876425" cy="923925"/>
          </a:xfrm>
          <a:prstGeom prst="rect">
            <a:avLst/>
          </a:prstGeom>
          <a:effectLst>
            <a:outerShdw blurRad="50800" dist="38100" dir="6780000" algn="ctr" rotWithShape="0">
              <a:srgbClr val="000000">
                <a:alpha val="73000"/>
              </a:srgbClr>
            </a:outerShdw>
          </a:effectLst>
          <a:scene3d>
            <a:camera prst="orthographicFront"/>
            <a:lightRig rig="threePt" dir="t"/>
          </a:scene3d>
          <a:sp3d>
            <a:bevelT/>
            <a:bevelB prst="angle"/>
          </a:sp3d>
        </p:spPr>
      </p:pic>
    </p:spTree>
    <p:extLst>
      <p:ext uri="{BB962C8B-B14F-4D97-AF65-F5344CB8AC3E}">
        <p14:creationId xmlns:p14="http://schemas.microsoft.com/office/powerpoint/2010/main" val="287138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anim calcmode="lin" valueType="num">
                                      <p:cBhvr>
                                        <p:cTn id="18" dur="2000" fill="hold"/>
                                        <p:tgtEl>
                                          <p:spTgt spid="12"/>
                                        </p:tgtEl>
                                        <p:attrNameLst>
                                          <p:attrName>ppt_w</p:attrName>
                                        </p:attrNameLst>
                                      </p:cBhvr>
                                      <p:tavLst>
                                        <p:tav tm="0" fmla="#ppt_w*sin(2.5*pi*$)">
                                          <p:val>
                                            <p:fltVal val="0"/>
                                          </p:val>
                                        </p:tav>
                                        <p:tav tm="100000">
                                          <p:val>
                                            <p:fltVal val="1"/>
                                          </p:val>
                                        </p:tav>
                                      </p:tavLst>
                                    </p:anim>
                                    <p:anim calcmode="lin" valueType="num">
                                      <p:cBhvr>
                                        <p:cTn id="19" dur="2000" fill="hold"/>
                                        <p:tgtEl>
                                          <p:spTgt spid="12"/>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anim calcmode="lin" valueType="num">
                                      <p:cBhvr>
                                        <p:cTn id="28" dur="2000" fill="hold"/>
                                        <p:tgtEl>
                                          <p:spTgt spid="14"/>
                                        </p:tgtEl>
                                        <p:attrNameLst>
                                          <p:attrName>ppt_w</p:attrName>
                                        </p:attrNameLst>
                                      </p:cBhvr>
                                      <p:tavLst>
                                        <p:tav tm="0" fmla="#ppt_w*sin(2.5*pi*$)">
                                          <p:val>
                                            <p:fltVal val="0"/>
                                          </p:val>
                                        </p:tav>
                                        <p:tav tm="100000">
                                          <p:val>
                                            <p:fltVal val="1"/>
                                          </p:val>
                                        </p:tav>
                                      </p:tavLst>
                                    </p:anim>
                                    <p:anim calcmode="lin" valueType="num">
                                      <p:cBhvr>
                                        <p:cTn id="29" dur="2000" fill="hold"/>
                                        <p:tgtEl>
                                          <p:spTgt spid="14"/>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anim calcmode="lin" valueType="num">
                                      <p:cBhvr>
                                        <p:cTn id="33" dur="2000" fill="hold"/>
                                        <p:tgtEl>
                                          <p:spTgt spid="13"/>
                                        </p:tgtEl>
                                        <p:attrNameLst>
                                          <p:attrName>ppt_w</p:attrName>
                                        </p:attrNameLst>
                                      </p:cBhvr>
                                      <p:tavLst>
                                        <p:tav tm="0" fmla="#ppt_w*sin(2.5*pi*$)">
                                          <p:val>
                                            <p:fltVal val="0"/>
                                          </p:val>
                                        </p:tav>
                                        <p:tav tm="100000">
                                          <p:val>
                                            <p:fltVal val="1"/>
                                          </p:val>
                                        </p:tav>
                                      </p:tavLst>
                                    </p:anim>
                                    <p:anim calcmode="lin" valueType="num">
                                      <p:cBhvr>
                                        <p:cTn id="34" dur="2000" fill="hold"/>
                                        <p:tgtEl>
                                          <p:spTgt spid="13"/>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000"/>
                                        <p:tgtEl>
                                          <p:spTgt spid="16"/>
                                        </p:tgtEl>
                                      </p:cBhvr>
                                    </p:animEffect>
                                    <p:anim calcmode="lin" valueType="num">
                                      <p:cBhvr>
                                        <p:cTn id="38" dur="2000" fill="hold"/>
                                        <p:tgtEl>
                                          <p:spTgt spid="16"/>
                                        </p:tgtEl>
                                        <p:attrNameLst>
                                          <p:attrName>ppt_w</p:attrName>
                                        </p:attrNameLst>
                                      </p:cBhvr>
                                      <p:tavLst>
                                        <p:tav tm="0" fmla="#ppt_w*sin(2.5*pi*$)">
                                          <p:val>
                                            <p:fltVal val="0"/>
                                          </p:val>
                                        </p:tav>
                                        <p:tav tm="100000">
                                          <p:val>
                                            <p:fltVal val="1"/>
                                          </p:val>
                                        </p:tav>
                                      </p:tavLst>
                                    </p:anim>
                                    <p:anim calcmode="lin" valueType="num">
                                      <p:cBhvr>
                                        <p:cTn id="39"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000"/>
                                        <p:tgtEl>
                                          <p:spTgt spid="8"/>
                                        </p:tgtEl>
                                      </p:cBhvr>
                                    </p:animEffect>
                                    <p:anim calcmode="lin" valueType="num">
                                      <p:cBhvr>
                                        <p:cTn id="45" dur="2000" fill="hold"/>
                                        <p:tgtEl>
                                          <p:spTgt spid="8"/>
                                        </p:tgtEl>
                                        <p:attrNameLst>
                                          <p:attrName>ppt_w</p:attrName>
                                        </p:attrNameLst>
                                      </p:cBhvr>
                                      <p:tavLst>
                                        <p:tav tm="0" fmla="#ppt_w*sin(2.5*pi*$)">
                                          <p:val>
                                            <p:fltVal val="0"/>
                                          </p:val>
                                        </p:tav>
                                        <p:tav tm="100000">
                                          <p:val>
                                            <p:fltVal val="1"/>
                                          </p:val>
                                        </p:tav>
                                      </p:tavLst>
                                    </p:anim>
                                    <p:anim calcmode="lin" valueType="num">
                                      <p:cBhvr>
                                        <p:cTn id="46" dur="2000" fill="hold"/>
                                        <p:tgtEl>
                                          <p:spTgt spid="8"/>
                                        </p:tgtEl>
                                        <p:attrNameLst>
                                          <p:attrName>ppt_h</p:attrName>
                                        </p:attrNameLst>
                                      </p:cBhvr>
                                      <p:tavLst>
                                        <p:tav tm="0">
                                          <p:val>
                                            <p:strVal val="#ppt_h"/>
                                          </p:val>
                                        </p:tav>
                                        <p:tav tm="100000">
                                          <p:val>
                                            <p:strVal val="#ppt_h"/>
                                          </p:val>
                                        </p:tav>
                                      </p:tavLst>
                                    </p:anim>
                                  </p:childTnLst>
                                </p:cTn>
                              </p:par>
                              <p:par>
                                <p:cTn id="47" presetID="45"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2000"/>
                                        <p:tgtEl>
                                          <p:spTgt spid="21"/>
                                        </p:tgtEl>
                                      </p:cBhvr>
                                    </p:animEffect>
                                    <p:anim calcmode="lin" valueType="num">
                                      <p:cBhvr>
                                        <p:cTn id="50" dur="2000" fill="hold"/>
                                        <p:tgtEl>
                                          <p:spTgt spid="21"/>
                                        </p:tgtEl>
                                        <p:attrNameLst>
                                          <p:attrName>ppt_w</p:attrName>
                                        </p:attrNameLst>
                                      </p:cBhvr>
                                      <p:tavLst>
                                        <p:tav tm="0" fmla="#ppt_w*sin(2.5*pi*$)">
                                          <p:val>
                                            <p:fltVal val="0"/>
                                          </p:val>
                                        </p:tav>
                                        <p:tav tm="100000">
                                          <p:val>
                                            <p:fltVal val="1"/>
                                          </p:val>
                                        </p:tav>
                                      </p:tavLst>
                                    </p:anim>
                                    <p:anim calcmode="lin" valueType="num">
                                      <p:cBhvr>
                                        <p:cTn id="51" dur="2000" fill="hold"/>
                                        <p:tgtEl>
                                          <p:spTgt spid="21"/>
                                        </p:tgtEl>
                                        <p:attrNameLst>
                                          <p:attrName>ppt_h</p:attrName>
                                        </p:attrNameLst>
                                      </p:cBhvr>
                                      <p:tavLst>
                                        <p:tav tm="0">
                                          <p:val>
                                            <p:strVal val="#ppt_h"/>
                                          </p:val>
                                        </p:tav>
                                        <p:tav tm="100000">
                                          <p:val>
                                            <p:strVal val="#ppt_h"/>
                                          </p:val>
                                        </p:tav>
                                      </p:tavLst>
                                    </p:anim>
                                  </p:childTnLst>
                                </p:cTn>
                              </p:par>
                              <p:par>
                                <p:cTn id="52" presetID="45" presetClass="entr" presetSubtype="0" fill="hold"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2000"/>
                                        <p:tgtEl>
                                          <p:spTgt spid="2"/>
                                        </p:tgtEl>
                                      </p:cBhvr>
                                    </p:animEffect>
                                    <p:anim calcmode="lin" valueType="num">
                                      <p:cBhvr>
                                        <p:cTn id="55" dur="2000" fill="hold"/>
                                        <p:tgtEl>
                                          <p:spTgt spid="2"/>
                                        </p:tgtEl>
                                        <p:attrNameLst>
                                          <p:attrName>ppt_w</p:attrName>
                                        </p:attrNameLst>
                                      </p:cBhvr>
                                      <p:tavLst>
                                        <p:tav tm="0" fmla="#ppt_w*sin(2.5*pi*$)">
                                          <p:val>
                                            <p:fltVal val="0"/>
                                          </p:val>
                                        </p:tav>
                                        <p:tav tm="100000">
                                          <p:val>
                                            <p:fltVal val="1"/>
                                          </p:val>
                                        </p:tav>
                                      </p:tavLst>
                                    </p:anim>
                                    <p:anim calcmode="lin" valueType="num">
                                      <p:cBhvr>
                                        <p:cTn id="56" dur="2000" fill="hold"/>
                                        <p:tgtEl>
                                          <p:spTgt spid="2"/>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2000"/>
                                        <p:tgtEl>
                                          <p:spTgt spid="17"/>
                                        </p:tgtEl>
                                      </p:cBhvr>
                                    </p:animEffect>
                                    <p:anim calcmode="lin" valueType="num">
                                      <p:cBhvr>
                                        <p:cTn id="60" dur="2000" fill="hold"/>
                                        <p:tgtEl>
                                          <p:spTgt spid="17"/>
                                        </p:tgtEl>
                                        <p:attrNameLst>
                                          <p:attrName>ppt_w</p:attrName>
                                        </p:attrNameLst>
                                      </p:cBhvr>
                                      <p:tavLst>
                                        <p:tav tm="0" fmla="#ppt_w*sin(2.5*pi*$)">
                                          <p:val>
                                            <p:fltVal val="0"/>
                                          </p:val>
                                        </p:tav>
                                        <p:tav tm="100000">
                                          <p:val>
                                            <p:fltVal val="1"/>
                                          </p:val>
                                        </p:tav>
                                      </p:tavLst>
                                    </p:anim>
                                    <p:anim calcmode="lin" valueType="num">
                                      <p:cBhvr>
                                        <p:cTn id="61" dur="2000" fill="hold"/>
                                        <p:tgtEl>
                                          <p:spTgt spid="17"/>
                                        </p:tgtEl>
                                        <p:attrNameLst>
                                          <p:attrName>ppt_h</p:attrName>
                                        </p:attrNameLst>
                                      </p:cBhvr>
                                      <p:tavLst>
                                        <p:tav tm="0">
                                          <p:val>
                                            <p:strVal val="#ppt_h"/>
                                          </p:val>
                                        </p:tav>
                                        <p:tav tm="100000">
                                          <p:val>
                                            <p:strVal val="#ppt_h"/>
                                          </p:val>
                                        </p:tav>
                                      </p:tavLst>
                                    </p:anim>
                                  </p:childTnLst>
                                </p:cTn>
                              </p:par>
                              <p:par>
                                <p:cTn id="62" presetID="45" presetClass="entr" presetSubtype="0"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2000"/>
                                        <p:tgtEl>
                                          <p:spTgt spid="18"/>
                                        </p:tgtEl>
                                      </p:cBhvr>
                                    </p:animEffect>
                                    <p:anim calcmode="lin" valueType="num">
                                      <p:cBhvr>
                                        <p:cTn id="65" dur="2000" fill="hold"/>
                                        <p:tgtEl>
                                          <p:spTgt spid="18"/>
                                        </p:tgtEl>
                                        <p:attrNameLst>
                                          <p:attrName>ppt_w</p:attrName>
                                        </p:attrNameLst>
                                      </p:cBhvr>
                                      <p:tavLst>
                                        <p:tav tm="0" fmla="#ppt_w*sin(2.5*pi*$)">
                                          <p:val>
                                            <p:fltVal val="0"/>
                                          </p:val>
                                        </p:tav>
                                        <p:tav tm="100000">
                                          <p:val>
                                            <p:fltVal val="1"/>
                                          </p:val>
                                        </p:tav>
                                      </p:tavLst>
                                    </p:anim>
                                    <p:anim calcmode="lin" valueType="num">
                                      <p:cBhvr>
                                        <p:cTn id="66" dur="2000" fill="hold"/>
                                        <p:tgtEl>
                                          <p:spTgt spid="18"/>
                                        </p:tgtEl>
                                        <p:attrNameLst>
                                          <p:attrName>ppt_h</p:attrName>
                                        </p:attrNameLst>
                                      </p:cBhvr>
                                      <p:tavLst>
                                        <p:tav tm="0">
                                          <p:val>
                                            <p:strVal val="#ppt_h"/>
                                          </p:val>
                                        </p:tav>
                                        <p:tav tm="100000">
                                          <p:val>
                                            <p:strVal val="#ppt_h"/>
                                          </p:val>
                                        </p:tav>
                                      </p:tavLst>
                                    </p:anim>
                                  </p:childTnLst>
                                </p:cTn>
                              </p:par>
                              <p:par>
                                <p:cTn id="67" presetID="45" presetClass="entr" presetSubtype="0" fill="hold"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2000"/>
                                        <p:tgtEl>
                                          <p:spTgt spid="9"/>
                                        </p:tgtEl>
                                      </p:cBhvr>
                                    </p:animEffect>
                                    <p:anim calcmode="lin" valueType="num">
                                      <p:cBhvr>
                                        <p:cTn id="70" dur="2000" fill="hold"/>
                                        <p:tgtEl>
                                          <p:spTgt spid="9"/>
                                        </p:tgtEl>
                                        <p:attrNameLst>
                                          <p:attrName>ppt_w</p:attrName>
                                        </p:attrNameLst>
                                      </p:cBhvr>
                                      <p:tavLst>
                                        <p:tav tm="0" fmla="#ppt_w*sin(2.5*pi*$)">
                                          <p:val>
                                            <p:fltVal val="0"/>
                                          </p:val>
                                        </p:tav>
                                        <p:tav tm="100000">
                                          <p:val>
                                            <p:fltVal val="1"/>
                                          </p:val>
                                        </p:tav>
                                      </p:tavLst>
                                    </p:anim>
                                    <p:anim calcmode="lin" valueType="num">
                                      <p:cBhvr>
                                        <p:cTn id="71"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533400"/>
            <a:ext cx="8001000" cy="548640"/>
          </a:xfrm>
        </p:spPr>
        <p:txBody>
          <a:bodyPr>
            <a:normAutofit fontScale="90000"/>
          </a:bodyPr>
          <a:lstStyle/>
          <a:p>
            <a:pPr algn="ctr"/>
            <a:r>
              <a:rPr lang="en-US" sz="54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MAJOR</a:t>
            </a:r>
            <a:r>
              <a:rPr lang="en-US" sz="5400" b="1" cap="none" spc="300" dirty="0" smtClean="0">
                <a:ln w="9525" cmpd="sng">
                  <a:solidFill>
                    <a:schemeClr val="accent3">
                      <a:lumMod val="75000"/>
                    </a:schemeClr>
                  </a:solidFill>
                  <a:prstDash val="solid"/>
                  <a:miter lim="800000"/>
                </a:ln>
                <a:effectLst/>
                <a:latin typeface="Berlin Sans FB Demi" panose="020E0802020502020306" pitchFamily="34" charset="0"/>
              </a:rPr>
              <a:t> POINT</a:t>
            </a:r>
            <a:endParaRPr lang="en-US" sz="5400" b="1" cap="none" spc="300" dirty="0">
              <a:ln w="9525" cmpd="sng">
                <a:solidFill>
                  <a:schemeClr val="accent3">
                    <a:lumMod val="75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dirty="0" smtClean="0"/>
              <a:t>West Texas A&amp;M University Experiential Education Program</a:t>
            </a:r>
            <a:endParaRPr lang="en-US" dirty="0"/>
          </a:p>
        </p:txBody>
      </p:sp>
      <p:sp>
        <p:nvSpPr>
          <p:cNvPr id="5" name="Slide Number Placeholder 4"/>
          <p:cNvSpPr>
            <a:spLocks noGrp="1"/>
          </p:cNvSpPr>
          <p:nvPr>
            <p:ph type="sldNum" sz="quarter" idx="12"/>
          </p:nvPr>
        </p:nvSpPr>
        <p:spPr/>
        <p:txBody>
          <a:bodyPr/>
          <a:lstStyle/>
          <a:p>
            <a:fld id="{7C12F47B-4E76-4BCE-9963-0D7697163339}" type="slidenum">
              <a:rPr lang="en-US" smtClean="0"/>
              <a:t>8</a:t>
            </a:fld>
            <a:endParaRPr lang="en-US" dirty="0"/>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023044"/>
            <a:ext cx="1226420" cy="123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1229312386"/>
              </p:ext>
            </p:extLst>
          </p:nvPr>
        </p:nvGraphicFramePr>
        <p:xfrm>
          <a:off x="990600" y="1219200"/>
          <a:ext cx="7172325"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1667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3400" y="381000"/>
            <a:ext cx="8001000" cy="548640"/>
          </a:xfrm>
        </p:spPr>
        <p:txBody>
          <a:bodyPr>
            <a:normAutofit fontScale="90000"/>
          </a:bodyPr>
          <a:lstStyle/>
          <a:p>
            <a:pPr algn="ctr"/>
            <a:r>
              <a:rPr lang="en-US" sz="54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HOW</a:t>
            </a:r>
            <a:r>
              <a:rPr lang="en-US" sz="5400" b="1" cap="none" spc="300" dirty="0" smtClean="0">
                <a:ln w="9525" cmpd="sng">
                  <a:solidFill>
                    <a:schemeClr val="accent3">
                      <a:lumMod val="75000"/>
                    </a:schemeClr>
                  </a:solidFill>
                  <a:prstDash val="solid"/>
                  <a:miter lim="800000"/>
                </a:ln>
                <a:effectLst/>
                <a:latin typeface="Berlin Sans FB Demi" panose="020E0802020502020306" pitchFamily="34" charset="0"/>
              </a:rPr>
              <a:t> TO </a:t>
            </a:r>
            <a:r>
              <a:rPr lang="en-US" sz="5400" b="1" cap="none" spc="300" dirty="0" smtClean="0">
                <a:ln w="9525" cmpd="sng">
                  <a:solidFill>
                    <a:schemeClr val="accent3">
                      <a:lumMod val="60000"/>
                      <a:lumOff val="40000"/>
                    </a:schemeClr>
                  </a:solidFill>
                  <a:prstDash val="solid"/>
                  <a:miter lim="800000"/>
                </a:ln>
                <a:effectLst/>
                <a:latin typeface="Berlin Sans FB Demi" panose="020E0802020502020306" pitchFamily="34" charset="0"/>
              </a:rPr>
              <a:t>APPLY</a:t>
            </a:r>
            <a:r>
              <a:rPr lang="en-US" sz="5400" b="1" cap="none" spc="300" dirty="0" smtClean="0">
                <a:ln w="9525" cmpd="sng">
                  <a:solidFill>
                    <a:schemeClr val="accent3">
                      <a:lumMod val="75000"/>
                    </a:schemeClr>
                  </a:solidFill>
                  <a:prstDash val="solid"/>
                  <a:miter lim="800000"/>
                </a:ln>
                <a:effectLst/>
                <a:latin typeface="Berlin Sans FB Demi" panose="020E0802020502020306" pitchFamily="34" charset="0"/>
              </a:rPr>
              <a:t>…</a:t>
            </a:r>
            <a:endParaRPr lang="en-US" sz="5400" b="1" cap="none" spc="300" dirty="0">
              <a:ln w="9525" cmpd="sng">
                <a:solidFill>
                  <a:schemeClr val="accent3">
                    <a:lumMod val="75000"/>
                  </a:schemeClr>
                </a:solidFill>
                <a:prstDash val="solid"/>
                <a:miter lim="800000"/>
              </a:ln>
              <a:effectLst/>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smtClean="0"/>
              <a:t>West Texas A&amp;M University Experiential Education Program</a:t>
            </a:r>
            <a:endParaRPr lang="en-US"/>
          </a:p>
        </p:txBody>
      </p:sp>
      <p:sp>
        <p:nvSpPr>
          <p:cNvPr id="5" name="Slide Number Placeholder 4"/>
          <p:cNvSpPr>
            <a:spLocks noGrp="1"/>
          </p:cNvSpPr>
          <p:nvPr>
            <p:ph type="sldNum" sz="quarter" idx="12"/>
          </p:nvPr>
        </p:nvSpPr>
        <p:spPr/>
        <p:txBody>
          <a:bodyPr/>
          <a:lstStyle/>
          <a:p>
            <a:fld id="{7C12F47B-4E76-4BCE-9963-0D7697163339}" type="slidenum">
              <a:rPr lang="en-US" smtClean="0"/>
              <a:t>9</a:t>
            </a:fld>
            <a:endParaRPr lang="en-US"/>
          </a:p>
        </p:txBody>
      </p:sp>
      <p:graphicFrame>
        <p:nvGraphicFramePr>
          <p:cNvPr id="3" name="Diagram 2"/>
          <p:cNvGraphicFramePr/>
          <p:nvPr>
            <p:extLst>
              <p:ext uri="{D42A27DB-BD31-4B8C-83A1-F6EECF244321}">
                <p14:modId xmlns:p14="http://schemas.microsoft.com/office/powerpoint/2010/main" val="3085629706"/>
              </p:ext>
            </p:extLst>
          </p:nvPr>
        </p:nvGraphicFramePr>
        <p:xfrm>
          <a:off x="1066800" y="925359"/>
          <a:ext cx="73152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369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graphicEl>
                                              <a:dgm id="{6D9295B3-802D-46EF-A2F7-07C971C14F57}"/>
                                            </p:graphicEl>
                                          </p:spTgt>
                                        </p:tgtEl>
                                        <p:attrNameLst>
                                          <p:attrName>style.visibility</p:attrName>
                                        </p:attrNameLst>
                                      </p:cBhvr>
                                      <p:to>
                                        <p:strVal val="visible"/>
                                      </p:to>
                                    </p:set>
                                    <p:animEffect transition="in" filter="wheel(1)">
                                      <p:cBhvr>
                                        <p:cTn id="7" dur="2000"/>
                                        <p:tgtEl>
                                          <p:spTgt spid="3">
                                            <p:graphicEl>
                                              <a:dgm id="{6D9295B3-802D-46EF-A2F7-07C971C14F57}"/>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graphicEl>
                                              <a:dgm id="{95448595-C092-463E-9743-0F014368858D}"/>
                                            </p:graphicEl>
                                          </p:spTgt>
                                        </p:tgtEl>
                                        <p:attrNameLst>
                                          <p:attrName>style.visibility</p:attrName>
                                        </p:attrNameLst>
                                      </p:cBhvr>
                                      <p:to>
                                        <p:strVal val="visible"/>
                                      </p:to>
                                    </p:set>
                                    <p:animEffect transition="in" filter="wheel(1)">
                                      <p:cBhvr>
                                        <p:cTn id="10" dur="2000"/>
                                        <p:tgtEl>
                                          <p:spTgt spid="3">
                                            <p:graphicEl>
                                              <a:dgm id="{95448595-C092-463E-9743-0F014368858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graphicEl>
                                              <a:dgm id="{E059DE9B-B34E-43FD-99E2-B6895997F5FD}"/>
                                            </p:graphicEl>
                                          </p:spTgt>
                                        </p:tgtEl>
                                        <p:attrNameLst>
                                          <p:attrName>style.visibility</p:attrName>
                                        </p:attrNameLst>
                                      </p:cBhvr>
                                      <p:to>
                                        <p:strVal val="visible"/>
                                      </p:to>
                                    </p:set>
                                    <p:animEffect transition="in" filter="wheel(1)">
                                      <p:cBhvr>
                                        <p:cTn id="15" dur="2000"/>
                                        <p:tgtEl>
                                          <p:spTgt spid="3">
                                            <p:graphicEl>
                                              <a:dgm id="{E059DE9B-B34E-43FD-99E2-B6895997F5F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graphicEl>
                                              <a:dgm id="{43285943-C56F-4CBE-8D7E-60C77EB811A9}"/>
                                            </p:graphicEl>
                                          </p:spTgt>
                                        </p:tgtEl>
                                        <p:attrNameLst>
                                          <p:attrName>style.visibility</p:attrName>
                                        </p:attrNameLst>
                                      </p:cBhvr>
                                      <p:to>
                                        <p:strVal val="visible"/>
                                      </p:to>
                                    </p:set>
                                    <p:animEffect transition="in" filter="wheel(1)">
                                      <p:cBhvr>
                                        <p:cTn id="20" dur="2000"/>
                                        <p:tgtEl>
                                          <p:spTgt spid="3">
                                            <p:graphicEl>
                                              <a:dgm id="{43285943-C56F-4CBE-8D7E-60C77EB811A9}"/>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3">
                                            <p:graphicEl>
                                              <a:dgm id="{6803A41D-0656-414D-9B22-BF4C68442C3D}"/>
                                            </p:graphicEl>
                                          </p:spTgt>
                                        </p:tgtEl>
                                        <p:attrNameLst>
                                          <p:attrName>style.visibility</p:attrName>
                                        </p:attrNameLst>
                                      </p:cBhvr>
                                      <p:to>
                                        <p:strVal val="visible"/>
                                      </p:to>
                                    </p:set>
                                    <p:animEffect transition="in" filter="wheel(1)">
                                      <p:cBhvr>
                                        <p:cTn id="23" dur="2000"/>
                                        <p:tgtEl>
                                          <p:spTgt spid="3">
                                            <p:graphicEl>
                                              <a:dgm id="{6803A41D-0656-414D-9B22-BF4C68442C3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3">
                                            <p:graphicEl>
                                              <a:dgm id="{466FAB38-A7C6-4DB3-9763-813AE7CEDE75}"/>
                                            </p:graphicEl>
                                          </p:spTgt>
                                        </p:tgtEl>
                                        <p:attrNameLst>
                                          <p:attrName>style.visibility</p:attrName>
                                        </p:attrNameLst>
                                      </p:cBhvr>
                                      <p:to>
                                        <p:strVal val="visible"/>
                                      </p:to>
                                    </p:set>
                                    <p:animEffect transition="in" filter="wheel(1)">
                                      <p:cBhvr>
                                        <p:cTn id="28" dur="2000"/>
                                        <p:tgtEl>
                                          <p:spTgt spid="3">
                                            <p:graphicEl>
                                              <a:dgm id="{466FAB38-A7C6-4DB3-9763-813AE7CEDE75}"/>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3">
                                            <p:graphicEl>
                                              <a:dgm id="{41BD3C78-1D5A-43DF-A81B-3D37806F3AB9}"/>
                                            </p:graphicEl>
                                          </p:spTgt>
                                        </p:tgtEl>
                                        <p:attrNameLst>
                                          <p:attrName>style.visibility</p:attrName>
                                        </p:attrNameLst>
                                      </p:cBhvr>
                                      <p:to>
                                        <p:strVal val="visible"/>
                                      </p:to>
                                    </p:set>
                                    <p:animEffect transition="in" filter="wheel(1)">
                                      <p:cBhvr>
                                        <p:cTn id="33" dur="2000"/>
                                        <p:tgtEl>
                                          <p:spTgt spid="3">
                                            <p:graphicEl>
                                              <a:dgm id="{41BD3C78-1D5A-43DF-A81B-3D37806F3AB9}"/>
                                            </p:graphicEl>
                                          </p:spTgt>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3">
                                            <p:graphicEl>
                                              <a:dgm id="{DC789404-F933-4B46-A8C6-79B5CFFA1ABE}"/>
                                            </p:graphicEl>
                                          </p:spTgt>
                                        </p:tgtEl>
                                        <p:attrNameLst>
                                          <p:attrName>style.visibility</p:attrName>
                                        </p:attrNameLst>
                                      </p:cBhvr>
                                      <p:to>
                                        <p:strVal val="visible"/>
                                      </p:to>
                                    </p:set>
                                    <p:animEffect transition="in" filter="wheel(1)">
                                      <p:cBhvr>
                                        <p:cTn id="36" dur="2000"/>
                                        <p:tgtEl>
                                          <p:spTgt spid="3">
                                            <p:graphicEl>
                                              <a:dgm id="{DC789404-F933-4B46-A8C6-79B5CFFA1ABE}"/>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3">
                                            <p:graphicEl>
                                              <a:dgm id="{1C6E21A9-56D5-4353-BA1A-E953F619F1A4}"/>
                                            </p:graphicEl>
                                          </p:spTgt>
                                        </p:tgtEl>
                                        <p:attrNameLst>
                                          <p:attrName>style.visibility</p:attrName>
                                        </p:attrNameLst>
                                      </p:cBhvr>
                                      <p:to>
                                        <p:strVal val="visible"/>
                                      </p:to>
                                    </p:set>
                                    <p:animEffect transition="in" filter="wheel(1)">
                                      <p:cBhvr>
                                        <p:cTn id="41" dur="2000"/>
                                        <p:tgtEl>
                                          <p:spTgt spid="3">
                                            <p:graphicEl>
                                              <a:dgm id="{1C6E21A9-56D5-4353-BA1A-E953F619F1A4}"/>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3">
                                            <p:graphicEl>
                                              <a:dgm id="{F6CBA462-5DDE-4A8A-AB1A-72A15746C618}"/>
                                            </p:graphicEl>
                                          </p:spTgt>
                                        </p:tgtEl>
                                        <p:attrNameLst>
                                          <p:attrName>style.visibility</p:attrName>
                                        </p:attrNameLst>
                                      </p:cBhvr>
                                      <p:to>
                                        <p:strVal val="visible"/>
                                      </p:to>
                                    </p:set>
                                    <p:animEffect transition="in" filter="wheel(1)">
                                      <p:cBhvr>
                                        <p:cTn id="46" dur="2000"/>
                                        <p:tgtEl>
                                          <p:spTgt spid="3">
                                            <p:graphicEl>
                                              <a:dgm id="{F6CBA462-5DDE-4A8A-AB1A-72A15746C618}"/>
                                            </p:graphicEl>
                                          </p:spTgt>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3">
                                            <p:graphicEl>
                                              <a:dgm id="{C173D18C-E56F-4740-97E3-53CF9E34E540}"/>
                                            </p:graphicEl>
                                          </p:spTgt>
                                        </p:tgtEl>
                                        <p:attrNameLst>
                                          <p:attrName>style.visibility</p:attrName>
                                        </p:attrNameLst>
                                      </p:cBhvr>
                                      <p:to>
                                        <p:strVal val="visible"/>
                                      </p:to>
                                    </p:set>
                                    <p:animEffect transition="in" filter="wheel(1)">
                                      <p:cBhvr>
                                        <p:cTn id="49" dur="2000"/>
                                        <p:tgtEl>
                                          <p:spTgt spid="3">
                                            <p:graphicEl>
                                              <a:dgm id="{C173D18C-E56F-4740-97E3-53CF9E34E54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3">
                                            <p:graphicEl>
                                              <a:dgm id="{5EDE60D3-8CB1-4582-9A66-ABC6767F9413}"/>
                                            </p:graphicEl>
                                          </p:spTgt>
                                        </p:tgtEl>
                                        <p:attrNameLst>
                                          <p:attrName>style.visibility</p:attrName>
                                        </p:attrNameLst>
                                      </p:cBhvr>
                                      <p:to>
                                        <p:strVal val="visible"/>
                                      </p:to>
                                    </p:set>
                                    <p:animEffect transition="in" filter="wheel(1)">
                                      <p:cBhvr>
                                        <p:cTn id="54" dur="2000"/>
                                        <p:tgtEl>
                                          <p:spTgt spid="3">
                                            <p:graphicEl>
                                              <a:dgm id="{5EDE60D3-8CB1-4582-9A66-ABC6767F94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2429</TotalTime>
  <Words>3187</Words>
  <Application>Microsoft Office PowerPoint</Application>
  <PresentationFormat>On-screen Show (4:3)</PresentationFormat>
  <Paragraphs>401</Paragraphs>
  <Slides>24</Slides>
  <Notes>24</Notes>
  <HiddenSlides>0</HiddenSlides>
  <MMClips>1</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24</vt:i4>
      </vt:variant>
    </vt:vector>
  </HeadingPairs>
  <TitlesOfParts>
    <vt:vector size="40" baseType="lpstr">
      <vt:lpstr>Arial</vt:lpstr>
      <vt:lpstr>Berlin Sans FB</vt:lpstr>
      <vt:lpstr>Berlin Sans FB Demi</vt:lpstr>
      <vt:lpstr>Bernard MT Condensed</vt:lpstr>
      <vt:lpstr>Bodoni MT Black</vt:lpstr>
      <vt:lpstr>Britannic Bold</vt:lpstr>
      <vt:lpstr>Calibri</vt:lpstr>
      <vt:lpstr>Century Gothic</vt:lpstr>
      <vt:lpstr>Eras Bold ITC</vt:lpstr>
      <vt:lpstr>Eras Demi ITC</vt:lpstr>
      <vt:lpstr>Gill Sans MT</vt:lpstr>
      <vt:lpstr>Impact</vt:lpstr>
      <vt:lpstr>Verdana</vt:lpstr>
      <vt:lpstr>Wingdings</vt:lpstr>
      <vt:lpstr>Wingdings 2</vt:lpstr>
      <vt:lpstr>Badge</vt:lpstr>
      <vt:lpstr>How to find  an internship</vt:lpstr>
      <vt:lpstr>WHAT IS AN INTERNSHIP?</vt:lpstr>
      <vt:lpstr>WHY ARE INTERNSHIPS IMPORTANT?</vt:lpstr>
      <vt:lpstr>WHAT ARE YOUR INTERNSHIP GOALS?</vt:lpstr>
      <vt:lpstr>USE STRENGTHQUEST TO BETTER UNDERSTAND JOB FIT &amp; WHAT YOU CAN OFFER</vt:lpstr>
      <vt:lpstr>WHY EMPLOYERS LIKE INTERNSHIPS?</vt:lpstr>
      <vt:lpstr>TWO TYPES OF INTERNSHIPS</vt:lpstr>
      <vt:lpstr>MAJOR POINT</vt:lpstr>
      <vt:lpstr>HOW TO APPLY…</vt:lpstr>
      <vt:lpstr>IDEAS TO BUILD YOUR TOP EMPLOYERS LIST</vt:lpstr>
      <vt:lpstr>The Creative Job Search</vt:lpstr>
      <vt:lpstr>NETWORKING IDEAS The Most Effective Job Search Strategy</vt:lpstr>
      <vt:lpstr>TIPS TO FIND AN INTERNSHIP</vt:lpstr>
      <vt:lpstr>TIPS FOR SUCCESS AS AN INTERN</vt:lpstr>
      <vt:lpstr>PARTNERING WITH THE CAREER SERVICES INTERNSHIP PROGRAM</vt:lpstr>
      <vt:lpstr>PARTNER WITH THE INTERNSHIP PROGRAM</vt:lpstr>
      <vt:lpstr>PARTNER WITH THE INTERNSHIP PROGRAM</vt:lpstr>
      <vt:lpstr>PARTNER WITH THE INTERNSHIP PROGRAM</vt:lpstr>
      <vt:lpstr>WHAT IF I FIND MY OWN INTERNSHIP?</vt:lpstr>
      <vt:lpstr>ACADEMIC CREDIT</vt:lpstr>
      <vt:lpstr>ETHICAL CONSIDERATIONS</vt:lpstr>
      <vt:lpstr>WRAPPING IT UP</vt:lpstr>
      <vt:lpstr>QUESTIONS??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find an internship</dc:title>
  <dc:creator>Santander, Cristina</dc:creator>
  <cp:lastModifiedBy>Sellars, Steve S.</cp:lastModifiedBy>
  <cp:revision>122</cp:revision>
  <cp:lastPrinted>2019-04-11T16:57:08Z</cp:lastPrinted>
  <dcterms:created xsi:type="dcterms:W3CDTF">2016-01-22T21:27:03Z</dcterms:created>
  <dcterms:modified xsi:type="dcterms:W3CDTF">2019-04-11T16:58:35Z</dcterms:modified>
</cp:coreProperties>
</file>